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65" r:id="rId2"/>
  </p:sldIdLst>
  <p:sldSz cx="34747200" cy="23774400"/>
  <p:notesSz cx="6858000" cy="9144000"/>
  <p:defaultTextStyle>
    <a:defPPr>
      <a:defRPr lang="en-US"/>
    </a:defPPr>
    <a:lvl1pPr marL="0" algn="l" defTabSz="2808499" rtl="0" eaLnBrk="1" latinLnBrk="0" hangingPunct="1">
      <a:defRPr sz="5530" kern="1200">
        <a:solidFill>
          <a:schemeClr val="tx1"/>
        </a:solidFill>
        <a:latin typeface="+mn-lt"/>
        <a:ea typeface="+mn-ea"/>
        <a:cs typeface="+mn-cs"/>
      </a:defRPr>
    </a:lvl1pPr>
    <a:lvl2pPr marL="1404251" algn="l" defTabSz="2808499" rtl="0" eaLnBrk="1" latinLnBrk="0" hangingPunct="1">
      <a:defRPr sz="5530" kern="1200">
        <a:solidFill>
          <a:schemeClr val="tx1"/>
        </a:solidFill>
        <a:latin typeface="+mn-lt"/>
        <a:ea typeface="+mn-ea"/>
        <a:cs typeface="+mn-cs"/>
      </a:defRPr>
    </a:lvl2pPr>
    <a:lvl3pPr marL="2808499" algn="l" defTabSz="2808499" rtl="0" eaLnBrk="1" latinLnBrk="0" hangingPunct="1">
      <a:defRPr sz="5530" kern="1200">
        <a:solidFill>
          <a:schemeClr val="tx1"/>
        </a:solidFill>
        <a:latin typeface="+mn-lt"/>
        <a:ea typeface="+mn-ea"/>
        <a:cs typeface="+mn-cs"/>
      </a:defRPr>
    </a:lvl3pPr>
    <a:lvl4pPr marL="4212744" algn="l" defTabSz="2808499" rtl="0" eaLnBrk="1" latinLnBrk="0" hangingPunct="1">
      <a:defRPr sz="5530" kern="1200">
        <a:solidFill>
          <a:schemeClr val="tx1"/>
        </a:solidFill>
        <a:latin typeface="+mn-lt"/>
        <a:ea typeface="+mn-ea"/>
        <a:cs typeface="+mn-cs"/>
      </a:defRPr>
    </a:lvl4pPr>
    <a:lvl5pPr marL="5616995" algn="l" defTabSz="2808499" rtl="0" eaLnBrk="1" latinLnBrk="0" hangingPunct="1">
      <a:defRPr sz="5530" kern="1200">
        <a:solidFill>
          <a:schemeClr val="tx1"/>
        </a:solidFill>
        <a:latin typeface="+mn-lt"/>
        <a:ea typeface="+mn-ea"/>
        <a:cs typeface="+mn-cs"/>
      </a:defRPr>
    </a:lvl5pPr>
    <a:lvl6pPr marL="7021246" algn="l" defTabSz="2808499" rtl="0" eaLnBrk="1" latinLnBrk="0" hangingPunct="1">
      <a:defRPr sz="5530" kern="1200">
        <a:solidFill>
          <a:schemeClr val="tx1"/>
        </a:solidFill>
        <a:latin typeface="+mn-lt"/>
        <a:ea typeface="+mn-ea"/>
        <a:cs typeface="+mn-cs"/>
      </a:defRPr>
    </a:lvl6pPr>
    <a:lvl7pPr marL="8425491" algn="l" defTabSz="2808499" rtl="0" eaLnBrk="1" latinLnBrk="0" hangingPunct="1">
      <a:defRPr sz="5530" kern="1200">
        <a:solidFill>
          <a:schemeClr val="tx1"/>
        </a:solidFill>
        <a:latin typeface="+mn-lt"/>
        <a:ea typeface="+mn-ea"/>
        <a:cs typeface="+mn-cs"/>
      </a:defRPr>
    </a:lvl7pPr>
    <a:lvl8pPr marL="9829740" algn="l" defTabSz="2808499" rtl="0" eaLnBrk="1" latinLnBrk="0" hangingPunct="1">
      <a:defRPr sz="5530" kern="1200">
        <a:solidFill>
          <a:schemeClr val="tx1"/>
        </a:solidFill>
        <a:latin typeface="+mn-lt"/>
        <a:ea typeface="+mn-ea"/>
        <a:cs typeface="+mn-cs"/>
      </a:defRPr>
    </a:lvl8pPr>
    <a:lvl9pPr marL="11233991" algn="l" defTabSz="2808499" rtl="0" eaLnBrk="1" latinLnBrk="0" hangingPunct="1">
      <a:defRPr sz="553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88" userDrawn="1">
          <p15:clr>
            <a:srgbClr val="A4A3A4"/>
          </p15:clr>
        </p15:guide>
        <p15:guide id="2" pos="1094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8652"/>
    <a:srgbClr val="9FD9DE"/>
    <a:srgbClr val="94A3D4"/>
    <a:srgbClr val="7EB761"/>
    <a:srgbClr val="65964F"/>
    <a:srgbClr val="46C279"/>
    <a:srgbClr val="74A0A4"/>
    <a:srgbClr val="2F528F"/>
    <a:srgbClr val="3B9696"/>
    <a:srgbClr val="EDC3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751" autoAdjust="0"/>
    <p:restoredTop sz="93778"/>
  </p:normalViewPr>
  <p:slideViewPr>
    <p:cSldViewPr snapToGrid="0" snapToObjects="1">
      <p:cViewPr varScale="1">
        <p:scale>
          <a:sx n="14" d="100"/>
          <a:sy n="14" d="100"/>
        </p:scale>
        <p:origin x="10" y="10"/>
      </p:cViewPr>
      <p:guideLst>
        <p:guide orient="horz" pos="7488"/>
        <p:guide pos="109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6C0E7-C00F-774A-9DAF-632C869C4D86}" type="datetimeFigureOut">
              <a:rPr lang="en-US" smtClean="0"/>
              <a:t>11/15/2018</a:t>
            </a:fld>
            <a:endParaRPr lang="en-US" dirty="0"/>
          </a:p>
        </p:txBody>
      </p:sp>
      <p:sp>
        <p:nvSpPr>
          <p:cNvPr id="4" name="Slide Image Placeholder 3"/>
          <p:cNvSpPr>
            <a:spLocks noGrp="1" noRot="1" noChangeAspect="1"/>
          </p:cNvSpPr>
          <p:nvPr>
            <p:ph type="sldImg" idx="2"/>
          </p:nvPr>
        </p:nvSpPr>
        <p:spPr>
          <a:xfrm>
            <a:off x="1173163" y="1143000"/>
            <a:ext cx="4511675"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1B95A-AA7C-1B41-920C-0563EF3F654A}" type="slidenum">
              <a:rPr lang="en-US" smtClean="0"/>
              <a:t>‹#›</a:t>
            </a:fld>
            <a:endParaRPr lang="en-US" dirty="0"/>
          </a:p>
        </p:txBody>
      </p:sp>
    </p:spTree>
    <p:extLst>
      <p:ext uri="{BB962C8B-B14F-4D97-AF65-F5344CB8AC3E}">
        <p14:creationId xmlns:p14="http://schemas.microsoft.com/office/powerpoint/2010/main" val="1759323367"/>
      </p:ext>
    </p:extLst>
  </p:cSld>
  <p:clrMap bg1="lt1" tx1="dk1" bg2="lt2" tx2="dk2" accent1="accent1" accent2="accent2" accent3="accent3" accent4="accent4" accent5="accent5" accent6="accent6" hlink="hlink" folHlink="folHlink"/>
  <p:notesStyle>
    <a:lvl1pPr marL="0" algn="l" defTabSz="2808499" rtl="0" eaLnBrk="1" latinLnBrk="0" hangingPunct="1">
      <a:defRPr sz="3686" kern="1200">
        <a:solidFill>
          <a:schemeClr val="tx1"/>
        </a:solidFill>
        <a:latin typeface="+mn-lt"/>
        <a:ea typeface="+mn-ea"/>
        <a:cs typeface="+mn-cs"/>
      </a:defRPr>
    </a:lvl1pPr>
    <a:lvl2pPr marL="1404251" algn="l" defTabSz="2808499" rtl="0" eaLnBrk="1" latinLnBrk="0" hangingPunct="1">
      <a:defRPr sz="3686" kern="1200">
        <a:solidFill>
          <a:schemeClr val="tx1"/>
        </a:solidFill>
        <a:latin typeface="+mn-lt"/>
        <a:ea typeface="+mn-ea"/>
        <a:cs typeface="+mn-cs"/>
      </a:defRPr>
    </a:lvl2pPr>
    <a:lvl3pPr marL="2808499" algn="l" defTabSz="2808499" rtl="0" eaLnBrk="1" latinLnBrk="0" hangingPunct="1">
      <a:defRPr sz="3686" kern="1200">
        <a:solidFill>
          <a:schemeClr val="tx1"/>
        </a:solidFill>
        <a:latin typeface="+mn-lt"/>
        <a:ea typeface="+mn-ea"/>
        <a:cs typeface="+mn-cs"/>
      </a:defRPr>
    </a:lvl3pPr>
    <a:lvl4pPr marL="4212744" algn="l" defTabSz="2808499" rtl="0" eaLnBrk="1" latinLnBrk="0" hangingPunct="1">
      <a:defRPr sz="3686" kern="1200">
        <a:solidFill>
          <a:schemeClr val="tx1"/>
        </a:solidFill>
        <a:latin typeface="+mn-lt"/>
        <a:ea typeface="+mn-ea"/>
        <a:cs typeface="+mn-cs"/>
      </a:defRPr>
    </a:lvl4pPr>
    <a:lvl5pPr marL="5616995" algn="l" defTabSz="2808499" rtl="0" eaLnBrk="1" latinLnBrk="0" hangingPunct="1">
      <a:defRPr sz="3686" kern="1200">
        <a:solidFill>
          <a:schemeClr val="tx1"/>
        </a:solidFill>
        <a:latin typeface="+mn-lt"/>
        <a:ea typeface="+mn-ea"/>
        <a:cs typeface="+mn-cs"/>
      </a:defRPr>
    </a:lvl5pPr>
    <a:lvl6pPr marL="7021246" algn="l" defTabSz="2808499" rtl="0" eaLnBrk="1" latinLnBrk="0" hangingPunct="1">
      <a:defRPr sz="3686" kern="1200">
        <a:solidFill>
          <a:schemeClr val="tx1"/>
        </a:solidFill>
        <a:latin typeface="+mn-lt"/>
        <a:ea typeface="+mn-ea"/>
        <a:cs typeface="+mn-cs"/>
      </a:defRPr>
    </a:lvl6pPr>
    <a:lvl7pPr marL="8425491" algn="l" defTabSz="2808499" rtl="0" eaLnBrk="1" latinLnBrk="0" hangingPunct="1">
      <a:defRPr sz="3686" kern="1200">
        <a:solidFill>
          <a:schemeClr val="tx1"/>
        </a:solidFill>
        <a:latin typeface="+mn-lt"/>
        <a:ea typeface="+mn-ea"/>
        <a:cs typeface="+mn-cs"/>
      </a:defRPr>
    </a:lvl7pPr>
    <a:lvl8pPr marL="9829740" algn="l" defTabSz="2808499" rtl="0" eaLnBrk="1" latinLnBrk="0" hangingPunct="1">
      <a:defRPr sz="3686" kern="1200">
        <a:solidFill>
          <a:schemeClr val="tx1"/>
        </a:solidFill>
        <a:latin typeface="+mn-lt"/>
        <a:ea typeface="+mn-ea"/>
        <a:cs typeface="+mn-cs"/>
      </a:defRPr>
    </a:lvl8pPr>
    <a:lvl9pPr marL="11233991" algn="l" defTabSz="2808499" rtl="0" eaLnBrk="1" latinLnBrk="0" hangingPunct="1">
      <a:defRPr sz="368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3163" y="1143000"/>
            <a:ext cx="4511675"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C1B95A-AA7C-1B41-920C-0563EF3F654A}" type="slidenum">
              <a:rPr lang="en-US" smtClean="0"/>
              <a:t>1</a:t>
            </a:fld>
            <a:endParaRPr lang="en-US" dirty="0"/>
          </a:p>
        </p:txBody>
      </p:sp>
    </p:spTree>
    <p:extLst>
      <p:ext uri="{BB962C8B-B14F-4D97-AF65-F5344CB8AC3E}">
        <p14:creationId xmlns:p14="http://schemas.microsoft.com/office/powerpoint/2010/main" val="2676935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606040" y="3890859"/>
            <a:ext cx="29535120" cy="8277013"/>
          </a:xfrm>
        </p:spPr>
        <p:txBody>
          <a:bodyPr anchor="b"/>
          <a:lstStyle>
            <a:lvl1pPr algn="ctr">
              <a:defRPr sz="20800"/>
            </a:lvl1pPr>
          </a:lstStyle>
          <a:p>
            <a:r>
              <a:rPr lang="en-US"/>
              <a:t>Click to edit Master title style</a:t>
            </a:r>
            <a:endParaRPr lang="en-US" dirty="0"/>
          </a:p>
        </p:txBody>
      </p:sp>
      <p:sp>
        <p:nvSpPr>
          <p:cNvPr id="3" name="Subtitle 2"/>
          <p:cNvSpPr>
            <a:spLocks noGrp="1"/>
          </p:cNvSpPr>
          <p:nvPr>
            <p:ph type="subTitle" idx="1"/>
          </p:nvPr>
        </p:nvSpPr>
        <p:spPr>
          <a:xfrm>
            <a:off x="4343400" y="12487065"/>
            <a:ext cx="26060400" cy="5739975"/>
          </a:xfrm>
        </p:spPr>
        <p:txBody>
          <a:bodyPr/>
          <a:lstStyle>
            <a:lvl1pPr marL="0" indent="0" algn="ctr">
              <a:buNone/>
              <a:defRPr sz="8320"/>
            </a:lvl1pPr>
            <a:lvl2pPr marL="1584975" indent="0" algn="ctr">
              <a:buNone/>
              <a:defRPr sz="6933"/>
            </a:lvl2pPr>
            <a:lvl3pPr marL="3169950" indent="0" algn="ctr">
              <a:buNone/>
              <a:defRPr sz="6240"/>
            </a:lvl3pPr>
            <a:lvl4pPr marL="4754926" indent="0" algn="ctr">
              <a:buNone/>
              <a:defRPr sz="5547"/>
            </a:lvl4pPr>
            <a:lvl5pPr marL="6339901" indent="0" algn="ctr">
              <a:buNone/>
              <a:defRPr sz="5547"/>
            </a:lvl5pPr>
            <a:lvl6pPr marL="7924876" indent="0" algn="ctr">
              <a:buNone/>
              <a:defRPr sz="5547"/>
            </a:lvl6pPr>
            <a:lvl7pPr marL="9509851" indent="0" algn="ctr">
              <a:buNone/>
              <a:defRPr sz="5547"/>
            </a:lvl7pPr>
            <a:lvl8pPr marL="11094827" indent="0" algn="ctr">
              <a:buNone/>
              <a:defRPr sz="5547"/>
            </a:lvl8pPr>
            <a:lvl9pPr marL="12679802" indent="0" algn="ctr">
              <a:buNone/>
              <a:defRPr sz="55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4865967" y="1265767"/>
            <a:ext cx="7492365" cy="2014770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388872" y="1265767"/>
            <a:ext cx="22042755" cy="2014770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370774" y="5927097"/>
            <a:ext cx="29969460" cy="9889488"/>
          </a:xfrm>
        </p:spPr>
        <p:txBody>
          <a:bodyPr anchor="b"/>
          <a:lstStyle>
            <a:lvl1pPr>
              <a:defRPr sz="20800"/>
            </a:lvl1pPr>
          </a:lstStyle>
          <a:p>
            <a:r>
              <a:rPr lang="en-US"/>
              <a:t>Click to edit Master title style</a:t>
            </a:r>
            <a:endParaRPr lang="en-US" dirty="0"/>
          </a:p>
        </p:txBody>
      </p:sp>
      <p:sp>
        <p:nvSpPr>
          <p:cNvPr id="3" name="Text Placeholder 2"/>
          <p:cNvSpPr>
            <a:spLocks noGrp="1"/>
          </p:cNvSpPr>
          <p:nvPr>
            <p:ph type="body" idx="1"/>
          </p:nvPr>
        </p:nvSpPr>
        <p:spPr>
          <a:xfrm>
            <a:off x="2370774" y="15910144"/>
            <a:ext cx="29969460" cy="5200648"/>
          </a:xfrm>
        </p:spPr>
        <p:txBody>
          <a:bodyPr/>
          <a:lstStyle>
            <a:lvl1pPr marL="0" indent="0">
              <a:buNone/>
              <a:defRPr sz="8320">
                <a:solidFill>
                  <a:schemeClr val="tx1"/>
                </a:solidFill>
              </a:defRPr>
            </a:lvl1pPr>
            <a:lvl2pPr marL="1584975" indent="0">
              <a:buNone/>
              <a:defRPr sz="6933">
                <a:solidFill>
                  <a:schemeClr val="tx1">
                    <a:tint val="75000"/>
                  </a:schemeClr>
                </a:solidFill>
              </a:defRPr>
            </a:lvl2pPr>
            <a:lvl3pPr marL="3169950" indent="0">
              <a:buNone/>
              <a:defRPr sz="6240">
                <a:solidFill>
                  <a:schemeClr val="tx1">
                    <a:tint val="75000"/>
                  </a:schemeClr>
                </a:solidFill>
              </a:defRPr>
            </a:lvl3pPr>
            <a:lvl4pPr marL="4754926" indent="0">
              <a:buNone/>
              <a:defRPr sz="5547">
                <a:solidFill>
                  <a:schemeClr val="tx1">
                    <a:tint val="75000"/>
                  </a:schemeClr>
                </a:solidFill>
              </a:defRPr>
            </a:lvl4pPr>
            <a:lvl5pPr marL="6339901" indent="0">
              <a:buNone/>
              <a:defRPr sz="5547">
                <a:solidFill>
                  <a:schemeClr val="tx1">
                    <a:tint val="75000"/>
                  </a:schemeClr>
                </a:solidFill>
              </a:defRPr>
            </a:lvl5pPr>
            <a:lvl6pPr marL="7924876" indent="0">
              <a:buNone/>
              <a:defRPr sz="5547">
                <a:solidFill>
                  <a:schemeClr val="tx1">
                    <a:tint val="75000"/>
                  </a:schemeClr>
                </a:solidFill>
              </a:defRPr>
            </a:lvl6pPr>
            <a:lvl7pPr marL="9509851" indent="0">
              <a:buNone/>
              <a:defRPr sz="5547">
                <a:solidFill>
                  <a:schemeClr val="tx1">
                    <a:tint val="75000"/>
                  </a:schemeClr>
                </a:solidFill>
              </a:defRPr>
            </a:lvl7pPr>
            <a:lvl8pPr marL="11094827" indent="0">
              <a:buNone/>
              <a:defRPr sz="5547">
                <a:solidFill>
                  <a:schemeClr val="tx1">
                    <a:tint val="75000"/>
                  </a:schemeClr>
                </a:solidFill>
              </a:defRPr>
            </a:lvl8pPr>
            <a:lvl9pPr marL="12679802" indent="0">
              <a:buNone/>
              <a:defRPr sz="55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388870" y="6328834"/>
            <a:ext cx="14767560" cy="15084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7590770" y="6328834"/>
            <a:ext cx="14767560" cy="150846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393396" y="1265772"/>
            <a:ext cx="29969460" cy="4595285"/>
          </a:xfrm>
        </p:spPr>
        <p:txBody>
          <a:bodyPr/>
          <a:lstStyle/>
          <a:p>
            <a:r>
              <a:rPr lang="en-US"/>
              <a:t>Click to edit Master title style</a:t>
            </a:r>
            <a:endParaRPr lang="en-US" dirty="0"/>
          </a:p>
        </p:txBody>
      </p:sp>
      <p:sp>
        <p:nvSpPr>
          <p:cNvPr id="3" name="Text Placeholder 2"/>
          <p:cNvSpPr>
            <a:spLocks noGrp="1"/>
          </p:cNvSpPr>
          <p:nvPr>
            <p:ph type="body" idx="1"/>
          </p:nvPr>
        </p:nvSpPr>
        <p:spPr>
          <a:xfrm>
            <a:off x="2393400" y="5828032"/>
            <a:ext cx="14699692" cy="2856228"/>
          </a:xfrm>
        </p:spPr>
        <p:txBody>
          <a:bodyPr anchor="b"/>
          <a:lstStyle>
            <a:lvl1pPr marL="0" indent="0">
              <a:buNone/>
              <a:defRPr sz="8320" b="1"/>
            </a:lvl1pPr>
            <a:lvl2pPr marL="1584975" indent="0">
              <a:buNone/>
              <a:defRPr sz="6933" b="1"/>
            </a:lvl2pPr>
            <a:lvl3pPr marL="3169950" indent="0">
              <a:buNone/>
              <a:defRPr sz="6240" b="1"/>
            </a:lvl3pPr>
            <a:lvl4pPr marL="4754926" indent="0">
              <a:buNone/>
              <a:defRPr sz="5547" b="1"/>
            </a:lvl4pPr>
            <a:lvl5pPr marL="6339901" indent="0">
              <a:buNone/>
              <a:defRPr sz="5547" b="1"/>
            </a:lvl5pPr>
            <a:lvl6pPr marL="7924876" indent="0">
              <a:buNone/>
              <a:defRPr sz="5547" b="1"/>
            </a:lvl6pPr>
            <a:lvl7pPr marL="9509851" indent="0">
              <a:buNone/>
              <a:defRPr sz="5547" b="1"/>
            </a:lvl7pPr>
            <a:lvl8pPr marL="11094827" indent="0">
              <a:buNone/>
              <a:defRPr sz="5547" b="1"/>
            </a:lvl8pPr>
            <a:lvl9pPr marL="12679802" indent="0">
              <a:buNone/>
              <a:defRPr sz="5547" b="1"/>
            </a:lvl9pPr>
          </a:lstStyle>
          <a:p>
            <a:pPr lvl="0"/>
            <a:r>
              <a:rPr lang="en-US"/>
              <a:t>Click to edit Master text styles</a:t>
            </a:r>
          </a:p>
        </p:txBody>
      </p:sp>
      <p:sp>
        <p:nvSpPr>
          <p:cNvPr id="4" name="Content Placeholder 3"/>
          <p:cNvSpPr>
            <a:spLocks noGrp="1"/>
          </p:cNvSpPr>
          <p:nvPr>
            <p:ph sz="half" idx="2"/>
          </p:nvPr>
        </p:nvSpPr>
        <p:spPr>
          <a:xfrm>
            <a:off x="2393400" y="8684260"/>
            <a:ext cx="14699692" cy="1277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7590772" y="5828032"/>
            <a:ext cx="14772086" cy="2856228"/>
          </a:xfrm>
        </p:spPr>
        <p:txBody>
          <a:bodyPr anchor="b"/>
          <a:lstStyle>
            <a:lvl1pPr marL="0" indent="0">
              <a:buNone/>
              <a:defRPr sz="8320" b="1"/>
            </a:lvl1pPr>
            <a:lvl2pPr marL="1584975" indent="0">
              <a:buNone/>
              <a:defRPr sz="6933" b="1"/>
            </a:lvl2pPr>
            <a:lvl3pPr marL="3169950" indent="0">
              <a:buNone/>
              <a:defRPr sz="6240" b="1"/>
            </a:lvl3pPr>
            <a:lvl4pPr marL="4754926" indent="0">
              <a:buNone/>
              <a:defRPr sz="5547" b="1"/>
            </a:lvl4pPr>
            <a:lvl5pPr marL="6339901" indent="0">
              <a:buNone/>
              <a:defRPr sz="5547" b="1"/>
            </a:lvl5pPr>
            <a:lvl6pPr marL="7924876" indent="0">
              <a:buNone/>
              <a:defRPr sz="5547" b="1"/>
            </a:lvl6pPr>
            <a:lvl7pPr marL="9509851" indent="0">
              <a:buNone/>
              <a:defRPr sz="5547" b="1"/>
            </a:lvl7pPr>
            <a:lvl8pPr marL="11094827" indent="0">
              <a:buNone/>
              <a:defRPr sz="5547" b="1"/>
            </a:lvl8pPr>
            <a:lvl9pPr marL="12679802" indent="0">
              <a:buNone/>
              <a:defRPr sz="5547" b="1"/>
            </a:lvl9pPr>
          </a:lstStyle>
          <a:p>
            <a:pPr lvl="0"/>
            <a:r>
              <a:rPr lang="en-US"/>
              <a:t>Click to edit Master text styles</a:t>
            </a:r>
          </a:p>
        </p:txBody>
      </p:sp>
      <p:sp>
        <p:nvSpPr>
          <p:cNvPr id="6" name="Content Placeholder 5"/>
          <p:cNvSpPr>
            <a:spLocks noGrp="1"/>
          </p:cNvSpPr>
          <p:nvPr>
            <p:ph sz="quarter" idx="4"/>
          </p:nvPr>
        </p:nvSpPr>
        <p:spPr>
          <a:xfrm>
            <a:off x="17590772" y="8684260"/>
            <a:ext cx="14772086" cy="1277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3396" y="1584960"/>
            <a:ext cx="11206876" cy="5547360"/>
          </a:xfrm>
        </p:spPr>
        <p:txBody>
          <a:bodyPr anchor="b"/>
          <a:lstStyle>
            <a:lvl1pPr>
              <a:defRPr sz="11093"/>
            </a:lvl1pPr>
          </a:lstStyle>
          <a:p>
            <a:r>
              <a:rPr lang="en-US"/>
              <a:t>Click to edit Master title style</a:t>
            </a:r>
            <a:endParaRPr lang="en-US" dirty="0"/>
          </a:p>
        </p:txBody>
      </p:sp>
      <p:sp>
        <p:nvSpPr>
          <p:cNvPr id="3" name="Content Placeholder 2"/>
          <p:cNvSpPr>
            <a:spLocks noGrp="1"/>
          </p:cNvSpPr>
          <p:nvPr>
            <p:ph idx="1"/>
          </p:nvPr>
        </p:nvSpPr>
        <p:spPr>
          <a:xfrm>
            <a:off x="14772086" y="3423079"/>
            <a:ext cx="17590770" cy="16895233"/>
          </a:xfrm>
        </p:spPr>
        <p:txBody>
          <a:bodyPr/>
          <a:lstStyle>
            <a:lvl1pPr>
              <a:defRPr sz="11093"/>
            </a:lvl1pPr>
            <a:lvl2pPr>
              <a:defRPr sz="9707"/>
            </a:lvl2pPr>
            <a:lvl3pPr>
              <a:defRPr sz="8320"/>
            </a:lvl3pPr>
            <a:lvl4pPr>
              <a:defRPr sz="6933"/>
            </a:lvl4pPr>
            <a:lvl5pPr>
              <a:defRPr sz="6933"/>
            </a:lvl5pPr>
            <a:lvl6pPr>
              <a:defRPr sz="6933"/>
            </a:lvl6pPr>
            <a:lvl7pPr>
              <a:defRPr sz="6933"/>
            </a:lvl7pPr>
            <a:lvl8pPr>
              <a:defRPr sz="6933"/>
            </a:lvl8pPr>
            <a:lvl9pPr>
              <a:defRPr sz="6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393396" y="7132320"/>
            <a:ext cx="11206876" cy="13213505"/>
          </a:xfrm>
        </p:spPr>
        <p:txBody>
          <a:bodyPr/>
          <a:lstStyle>
            <a:lvl1pPr marL="0" indent="0">
              <a:buNone/>
              <a:defRPr sz="5547"/>
            </a:lvl1pPr>
            <a:lvl2pPr marL="1584975" indent="0">
              <a:buNone/>
              <a:defRPr sz="4853"/>
            </a:lvl2pPr>
            <a:lvl3pPr marL="3169950" indent="0">
              <a:buNone/>
              <a:defRPr sz="4160"/>
            </a:lvl3pPr>
            <a:lvl4pPr marL="4754926" indent="0">
              <a:buNone/>
              <a:defRPr sz="3467"/>
            </a:lvl4pPr>
            <a:lvl5pPr marL="6339901" indent="0">
              <a:buNone/>
              <a:defRPr sz="3467"/>
            </a:lvl5pPr>
            <a:lvl6pPr marL="7924876" indent="0">
              <a:buNone/>
              <a:defRPr sz="3467"/>
            </a:lvl6pPr>
            <a:lvl7pPr marL="9509851" indent="0">
              <a:buNone/>
              <a:defRPr sz="3467"/>
            </a:lvl7pPr>
            <a:lvl8pPr marL="11094827" indent="0">
              <a:buNone/>
              <a:defRPr sz="3467"/>
            </a:lvl8pPr>
            <a:lvl9pPr marL="12679802" indent="0">
              <a:buNone/>
              <a:defRPr sz="3467"/>
            </a:lvl9pPr>
          </a:lstStyle>
          <a:p>
            <a:pPr lvl="0"/>
            <a:r>
              <a:rPr lang="en-US"/>
              <a:t>Click to edit Master text styles</a:t>
            </a:r>
          </a:p>
        </p:txBody>
      </p:sp>
      <p:sp>
        <p:nvSpPr>
          <p:cNvPr id="5" name="Date Placeholder 4"/>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3396" y="1584960"/>
            <a:ext cx="11206876" cy="5547360"/>
          </a:xfrm>
        </p:spPr>
        <p:txBody>
          <a:bodyPr anchor="b"/>
          <a:lstStyle>
            <a:lvl1pPr>
              <a:defRPr sz="11093"/>
            </a:lvl1pPr>
          </a:lstStyle>
          <a:p>
            <a:r>
              <a:rPr lang="en-US"/>
              <a:t>Click to edit Master title style</a:t>
            </a:r>
            <a:endParaRPr lang="en-US" dirty="0"/>
          </a:p>
        </p:txBody>
      </p:sp>
      <p:sp>
        <p:nvSpPr>
          <p:cNvPr id="3" name="Picture Placeholder 2"/>
          <p:cNvSpPr>
            <a:spLocks noGrp="1" noChangeAspect="1"/>
          </p:cNvSpPr>
          <p:nvPr>
            <p:ph type="pic" idx="1"/>
          </p:nvPr>
        </p:nvSpPr>
        <p:spPr>
          <a:xfrm>
            <a:off x="14772086" y="3423079"/>
            <a:ext cx="17590770" cy="16895233"/>
          </a:xfrm>
        </p:spPr>
        <p:txBody>
          <a:bodyPr anchor="t"/>
          <a:lstStyle>
            <a:lvl1pPr marL="0" indent="0">
              <a:buNone/>
              <a:defRPr sz="11093"/>
            </a:lvl1pPr>
            <a:lvl2pPr marL="1584975" indent="0">
              <a:buNone/>
              <a:defRPr sz="9707"/>
            </a:lvl2pPr>
            <a:lvl3pPr marL="3169950" indent="0">
              <a:buNone/>
              <a:defRPr sz="8320"/>
            </a:lvl3pPr>
            <a:lvl4pPr marL="4754926" indent="0">
              <a:buNone/>
              <a:defRPr sz="6933"/>
            </a:lvl4pPr>
            <a:lvl5pPr marL="6339901" indent="0">
              <a:buNone/>
              <a:defRPr sz="6933"/>
            </a:lvl5pPr>
            <a:lvl6pPr marL="7924876" indent="0">
              <a:buNone/>
              <a:defRPr sz="6933"/>
            </a:lvl6pPr>
            <a:lvl7pPr marL="9509851" indent="0">
              <a:buNone/>
              <a:defRPr sz="6933"/>
            </a:lvl7pPr>
            <a:lvl8pPr marL="11094827" indent="0">
              <a:buNone/>
              <a:defRPr sz="6933"/>
            </a:lvl8pPr>
            <a:lvl9pPr marL="12679802" indent="0">
              <a:buNone/>
              <a:defRPr sz="6933"/>
            </a:lvl9pPr>
          </a:lstStyle>
          <a:p>
            <a:r>
              <a:rPr lang="en-US" dirty="0"/>
              <a:t>Drag picture to placeholder or click icon to add</a:t>
            </a:r>
          </a:p>
        </p:txBody>
      </p:sp>
      <p:sp>
        <p:nvSpPr>
          <p:cNvPr id="4" name="Text Placeholder 3"/>
          <p:cNvSpPr>
            <a:spLocks noGrp="1"/>
          </p:cNvSpPr>
          <p:nvPr>
            <p:ph type="body" sz="half" idx="2"/>
          </p:nvPr>
        </p:nvSpPr>
        <p:spPr>
          <a:xfrm>
            <a:off x="2393396" y="7132320"/>
            <a:ext cx="11206876" cy="13213505"/>
          </a:xfrm>
        </p:spPr>
        <p:txBody>
          <a:bodyPr/>
          <a:lstStyle>
            <a:lvl1pPr marL="0" indent="0">
              <a:buNone/>
              <a:defRPr sz="5547"/>
            </a:lvl1pPr>
            <a:lvl2pPr marL="1584975" indent="0">
              <a:buNone/>
              <a:defRPr sz="4853"/>
            </a:lvl2pPr>
            <a:lvl3pPr marL="3169950" indent="0">
              <a:buNone/>
              <a:defRPr sz="4160"/>
            </a:lvl3pPr>
            <a:lvl4pPr marL="4754926" indent="0">
              <a:buNone/>
              <a:defRPr sz="3467"/>
            </a:lvl4pPr>
            <a:lvl5pPr marL="6339901" indent="0">
              <a:buNone/>
              <a:defRPr sz="3467"/>
            </a:lvl5pPr>
            <a:lvl6pPr marL="7924876" indent="0">
              <a:buNone/>
              <a:defRPr sz="3467"/>
            </a:lvl6pPr>
            <a:lvl7pPr marL="9509851" indent="0">
              <a:buNone/>
              <a:defRPr sz="3467"/>
            </a:lvl7pPr>
            <a:lvl8pPr marL="11094827" indent="0">
              <a:buNone/>
              <a:defRPr sz="3467"/>
            </a:lvl8pPr>
            <a:lvl9pPr marL="12679802" indent="0">
              <a:buNone/>
              <a:defRPr sz="3467"/>
            </a:lvl9pPr>
          </a:lstStyle>
          <a:p>
            <a:pPr lvl="0"/>
            <a:r>
              <a:rPr lang="en-US"/>
              <a:t>Click to edit Master text styles</a:t>
            </a:r>
          </a:p>
        </p:txBody>
      </p:sp>
      <p:sp>
        <p:nvSpPr>
          <p:cNvPr id="5" name="Date Placeholder 4"/>
          <p:cNvSpPr>
            <a:spLocks noGrp="1"/>
          </p:cNvSpPr>
          <p:nvPr>
            <p:ph type="dt" sz="half" idx="10"/>
          </p:nvPr>
        </p:nvSpPr>
        <p:spPr/>
        <p:txBody>
          <a:bodyPr/>
          <a:lstStyle/>
          <a:p>
            <a:fld id="{DB63AA71-EC35-1842-AFDC-A8E982FA0177}" type="datetimeFigureOut">
              <a:rPr lang="en-US" smtClean="0"/>
              <a:t>11/15/2018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67F74AF-7FEA-BC42-ADC7-20F0E69B694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388870" y="1265772"/>
            <a:ext cx="29969460" cy="45952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388870" y="6328834"/>
            <a:ext cx="29969460" cy="150846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388870" y="22035352"/>
            <a:ext cx="7818120" cy="1265767"/>
          </a:xfrm>
          <a:prstGeom prst="rect">
            <a:avLst/>
          </a:prstGeom>
        </p:spPr>
        <p:txBody>
          <a:bodyPr vert="horz" lIns="91440" tIns="45720" rIns="91440" bIns="45720" rtlCol="0" anchor="ctr"/>
          <a:lstStyle>
            <a:lvl1pPr algn="l">
              <a:defRPr sz="4160">
                <a:solidFill>
                  <a:schemeClr val="tx1">
                    <a:tint val="75000"/>
                  </a:schemeClr>
                </a:solidFill>
              </a:defRPr>
            </a:lvl1pPr>
          </a:lstStyle>
          <a:p>
            <a:fld id="{DB63AA71-EC35-1842-AFDC-A8E982FA0177}" type="datetimeFigureOut">
              <a:rPr lang="en-US" smtClean="0"/>
              <a:t>11/15/2018</a:t>
            </a:fld>
            <a:endParaRPr lang="en-US" dirty="0"/>
          </a:p>
        </p:txBody>
      </p:sp>
      <p:sp>
        <p:nvSpPr>
          <p:cNvPr id="5" name="Footer Placeholder 4"/>
          <p:cNvSpPr>
            <a:spLocks noGrp="1"/>
          </p:cNvSpPr>
          <p:nvPr>
            <p:ph type="ftr" sz="quarter" idx="3"/>
          </p:nvPr>
        </p:nvSpPr>
        <p:spPr>
          <a:xfrm>
            <a:off x="11510010" y="22035352"/>
            <a:ext cx="11727180" cy="1265767"/>
          </a:xfrm>
          <a:prstGeom prst="rect">
            <a:avLst/>
          </a:prstGeom>
        </p:spPr>
        <p:txBody>
          <a:bodyPr vert="horz" lIns="91440" tIns="45720" rIns="91440" bIns="45720" rtlCol="0" anchor="ctr"/>
          <a:lstStyle>
            <a:lvl1pPr algn="ctr">
              <a:defRPr sz="41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4540210" y="22035352"/>
            <a:ext cx="7818120" cy="1265767"/>
          </a:xfrm>
          <a:prstGeom prst="rect">
            <a:avLst/>
          </a:prstGeom>
        </p:spPr>
        <p:txBody>
          <a:bodyPr vert="horz" lIns="91440" tIns="45720" rIns="91440" bIns="45720" rtlCol="0" anchor="ctr"/>
          <a:lstStyle>
            <a:lvl1pPr algn="r">
              <a:defRPr sz="4160">
                <a:solidFill>
                  <a:schemeClr val="tx1">
                    <a:tint val="75000"/>
                  </a:schemeClr>
                </a:solidFill>
              </a:defRPr>
            </a:lvl1pPr>
          </a:lstStyle>
          <a:p>
            <a:fld id="{A67F74AF-7FEA-BC42-ADC7-20F0E69B694F}" type="slidenum">
              <a:rPr lang="en-US" smtClean="0"/>
              <a:t>‹#›</a:t>
            </a:fld>
            <a:endParaRPr lang="en-US" dirty="0"/>
          </a:p>
        </p:txBody>
      </p:sp>
    </p:spTree>
    <p:extLst>
      <p:ext uri="{BB962C8B-B14F-4D97-AF65-F5344CB8AC3E}">
        <p14:creationId xmlns:p14="http://schemas.microsoft.com/office/powerpoint/2010/main" val="2004184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3169950" rtl="0" eaLnBrk="1" latinLnBrk="0" hangingPunct="1">
        <a:lnSpc>
          <a:spcPct val="90000"/>
        </a:lnSpc>
        <a:spcBef>
          <a:spcPct val="0"/>
        </a:spcBef>
        <a:buNone/>
        <a:defRPr sz="15253" kern="1200">
          <a:solidFill>
            <a:schemeClr val="tx1"/>
          </a:solidFill>
          <a:latin typeface="+mj-lt"/>
          <a:ea typeface="+mj-ea"/>
          <a:cs typeface="+mj-cs"/>
        </a:defRPr>
      </a:lvl1pPr>
    </p:titleStyle>
    <p:bodyStyle>
      <a:lvl1pPr marL="792488" indent="-792488" algn="l" defTabSz="3169950" rtl="0" eaLnBrk="1" latinLnBrk="0" hangingPunct="1">
        <a:lnSpc>
          <a:spcPct val="90000"/>
        </a:lnSpc>
        <a:spcBef>
          <a:spcPts val="3467"/>
        </a:spcBef>
        <a:buFont typeface="Arial" panose="020B0604020202020204" pitchFamily="34" charset="0"/>
        <a:buChar char="•"/>
        <a:defRPr sz="9707" kern="1200">
          <a:solidFill>
            <a:schemeClr val="tx1"/>
          </a:solidFill>
          <a:latin typeface="+mn-lt"/>
          <a:ea typeface="+mn-ea"/>
          <a:cs typeface="+mn-cs"/>
        </a:defRPr>
      </a:lvl1pPr>
      <a:lvl2pPr marL="2377463" indent="-792488" algn="l" defTabSz="3169950" rtl="0" eaLnBrk="1" latinLnBrk="0" hangingPunct="1">
        <a:lnSpc>
          <a:spcPct val="90000"/>
        </a:lnSpc>
        <a:spcBef>
          <a:spcPts val="1733"/>
        </a:spcBef>
        <a:buFont typeface="Arial" panose="020B0604020202020204" pitchFamily="34" charset="0"/>
        <a:buChar char="•"/>
        <a:defRPr sz="8320" kern="1200">
          <a:solidFill>
            <a:schemeClr val="tx1"/>
          </a:solidFill>
          <a:latin typeface="+mn-lt"/>
          <a:ea typeface="+mn-ea"/>
          <a:cs typeface="+mn-cs"/>
        </a:defRPr>
      </a:lvl2pPr>
      <a:lvl3pPr marL="3962438" indent="-792488" algn="l" defTabSz="3169950" rtl="0" eaLnBrk="1" latinLnBrk="0" hangingPunct="1">
        <a:lnSpc>
          <a:spcPct val="90000"/>
        </a:lnSpc>
        <a:spcBef>
          <a:spcPts val="1733"/>
        </a:spcBef>
        <a:buFont typeface="Arial" panose="020B0604020202020204" pitchFamily="34" charset="0"/>
        <a:buChar char="•"/>
        <a:defRPr sz="6933" kern="1200">
          <a:solidFill>
            <a:schemeClr val="tx1"/>
          </a:solidFill>
          <a:latin typeface="+mn-lt"/>
          <a:ea typeface="+mn-ea"/>
          <a:cs typeface="+mn-cs"/>
        </a:defRPr>
      </a:lvl3pPr>
      <a:lvl4pPr marL="5547413"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4pPr>
      <a:lvl5pPr marL="7132389"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5pPr>
      <a:lvl6pPr marL="8717364"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6pPr>
      <a:lvl7pPr marL="10302339"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7pPr>
      <a:lvl8pPr marL="11887314"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8pPr>
      <a:lvl9pPr marL="13472290" indent="-792488" algn="l" defTabSz="3169950" rtl="0" eaLnBrk="1" latinLnBrk="0" hangingPunct="1">
        <a:lnSpc>
          <a:spcPct val="90000"/>
        </a:lnSpc>
        <a:spcBef>
          <a:spcPts val="1733"/>
        </a:spcBef>
        <a:buFont typeface="Arial" panose="020B0604020202020204" pitchFamily="34" charset="0"/>
        <a:buChar char="•"/>
        <a:defRPr sz="6240" kern="1200">
          <a:solidFill>
            <a:schemeClr val="tx1"/>
          </a:solidFill>
          <a:latin typeface="+mn-lt"/>
          <a:ea typeface="+mn-ea"/>
          <a:cs typeface="+mn-cs"/>
        </a:defRPr>
      </a:lvl9pPr>
    </p:bodyStyle>
    <p:otherStyle>
      <a:defPPr>
        <a:defRPr lang="en-US"/>
      </a:defPPr>
      <a:lvl1pPr marL="0" algn="l" defTabSz="3169950" rtl="0" eaLnBrk="1" latinLnBrk="0" hangingPunct="1">
        <a:defRPr sz="6240" kern="1200">
          <a:solidFill>
            <a:schemeClr val="tx1"/>
          </a:solidFill>
          <a:latin typeface="+mn-lt"/>
          <a:ea typeface="+mn-ea"/>
          <a:cs typeface="+mn-cs"/>
        </a:defRPr>
      </a:lvl1pPr>
      <a:lvl2pPr marL="1584975" algn="l" defTabSz="3169950" rtl="0" eaLnBrk="1" latinLnBrk="0" hangingPunct="1">
        <a:defRPr sz="6240" kern="1200">
          <a:solidFill>
            <a:schemeClr val="tx1"/>
          </a:solidFill>
          <a:latin typeface="+mn-lt"/>
          <a:ea typeface="+mn-ea"/>
          <a:cs typeface="+mn-cs"/>
        </a:defRPr>
      </a:lvl2pPr>
      <a:lvl3pPr marL="3169950" algn="l" defTabSz="3169950" rtl="0" eaLnBrk="1" latinLnBrk="0" hangingPunct="1">
        <a:defRPr sz="6240" kern="1200">
          <a:solidFill>
            <a:schemeClr val="tx1"/>
          </a:solidFill>
          <a:latin typeface="+mn-lt"/>
          <a:ea typeface="+mn-ea"/>
          <a:cs typeface="+mn-cs"/>
        </a:defRPr>
      </a:lvl3pPr>
      <a:lvl4pPr marL="4754926" algn="l" defTabSz="3169950" rtl="0" eaLnBrk="1" latinLnBrk="0" hangingPunct="1">
        <a:defRPr sz="6240" kern="1200">
          <a:solidFill>
            <a:schemeClr val="tx1"/>
          </a:solidFill>
          <a:latin typeface="+mn-lt"/>
          <a:ea typeface="+mn-ea"/>
          <a:cs typeface="+mn-cs"/>
        </a:defRPr>
      </a:lvl4pPr>
      <a:lvl5pPr marL="6339901" algn="l" defTabSz="3169950" rtl="0" eaLnBrk="1" latinLnBrk="0" hangingPunct="1">
        <a:defRPr sz="6240" kern="1200">
          <a:solidFill>
            <a:schemeClr val="tx1"/>
          </a:solidFill>
          <a:latin typeface="+mn-lt"/>
          <a:ea typeface="+mn-ea"/>
          <a:cs typeface="+mn-cs"/>
        </a:defRPr>
      </a:lvl5pPr>
      <a:lvl6pPr marL="7924876" algn="l" defTabSz="3169950" rtl="0" eaLnBrk="1" latinLnBrk="0" hangingPunct="1">
        <a:defRPr sz="6240" kern="1200">
          <a:solidFill>
            <a:schemeClr val="tx1"/>
          </a:solidFill>
          <a:latin typeface="+mn-lt"/>
          <a:ea typeface="+mn-ea"/>
          <a:cs typeface="+mn-cs"/>
        </a:defRPr>
      </a:lvl6pPr>
      <a:lvl7pPr marL="9509851" algn="l" defTabSz="3169950" rtl="0" eaLnBrk="1" latinLnBrk="0" hangingPunct="1">
        <a:defRPr sz="6240" kern="1200">
          <a:solidFill>
            <a:schemeClr val="tx1"/>
          </a:solidFill>
          <a:latin typeface="+mn-lt"/>
          <a:ea typeface="+mn-ea"/>
          <a:cs typeface="+mn-cs"/>
        </a:defRPr>
      </a:lvl7pPr>
      <a:lvl8pPr marL="11094827" algn="l" defTabSz="3169950" rtl="0" eaLnBrk="1" latinLnBrk="0" hangingPunct="1">
        <a:defRPr sz="6240" kern="1200">
          <a:solidFill>
            <a:schemeClr val="tx1"/>
          </a:solidFill>
          <a:latin typeface="+mn-lt"/>
          <a:ea typeface="+mn-ea"/>
          <a:cs typeface="+mn-cs"/>
        </a:defRPr>
      </a:lvl8pPr>
      <a:lvl9pPr marL="12679802" algn="l" defTabSz="3169950" rtl="0" eaLnBrk="1" latinLnBrk="0" hangingPunct="1">
        <a:defRPr sz="62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tif"/><Relationship Id="rId3" Type="http://schemas.openxmlformats.org/officeDocument/2006/relationships/image" Target="../media/image1.png"/><Relationship Id="rId7" Type="http://schemas.openxmlformats.org/officeDocument/2006/relationships/image" Target="../media/image5.t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5847" y="28068230"/>
            <a:ext cx="12674312" cy="10293858"/>
          </a:xfrm>
          <a:prstGeom prst="rect">
            <a:avLst/>
          </a:prstGeom>
        </p:spPr>
      </p:pic>
      <p:sp>
        <p:nvSpPr>
          <p:cNvPr id="15" name="TextBox 14"/>
          <p:cNvSpPr txBox="1"/>
          <p:nvPr/>
        </p:nvSpPr>
        <p:spPr>
          <a:xfrm>
            <a:off x="7772124" y="534787"/>
            <a:ext cx="18731488" cy="1719072"/>
          </a:xfrm>
          <a:prstGeom prst="rect">
            <a:avLst/>
          </a:prstGeom>
          <a:noFill/>
          <a:ln>
            <a:solidFill>
              <a:srgbClr val="2E8652"/>
            </a:solidFill>
          </a:ln>
        </p:spPr>
        <p:txBody>
          <a:bodyPr wrap="square" rtlCol="0">
            <a:spAutoFit/>
          </a:bodyPr>
          <a:lstStyle/>
          <a:p>
            <a:pPr algn="ctr"/>
            <a:r>
              <a:rPr lang="en-US" sz="5400" b="1" dirty="0">
                <a:solidFill>
                  <a:srgbClr val="2E8652"/>
                </a:solidFill>
                <a:latin typeface="Arial" panose="020B0604020202020204" pitchFamily="34" charset="0"/>
                <a:cs typeface="Arial" panose="020B0604020202020204" pitchFamily="34" charset="0"/>
              </a:rPr>
              <a:t>Mapping and Modeling of Invasive Plant Species in Kenya</a:t>
            </a:r>
            <a:endParaRPr lang="en-US" sz="5400" b="1" dirty="0">
              <a:solidFill>
                <a:srgbClr val="2E8652"/>
              </a:solidFill>
              <a:latin typeface="Arial" panose="020B0604020202020204" pitchFamily="34" charset="0"/>
              <a:ea typeface="Arial" charset="0"/>
              <a:cs typeface="Arial" panose="020B0604020202020204" pitchFamily="34" charset="0"/>
            </a:endParaRPr>
          </a:p>
        </p:txBody>
      </p:sp>
      <p:sp>
        <p:nvSpPr>
          <p:cNvPr id="34" name="TextBox 33"/>
          <p:cNvSpPr txBox="1"/>
          <p:nvPr/>
        </p:nvSpPr>
        <p:spPr>
          <a:xfrm>
            <a:off x="517874" y="4079145"/>
            <a:ext cx="10881360" cy="5755422"/>
          </a:xfrm>
          <a:prstGeom prst="rect">
            <a:avLst/>
          </a:prstGeom>
          <a:noFill/>
          <a:ln>
            <a:solidFill>
              <a:srgbClr val="2E8652"/>
            </a:solidFill>
          </a:ln>
        </p:spPr>
        <p:txBody>
          <a:bodyPr wrap="square" rtlCol="0">
            <a:spAutoFit/>
          </a:bodyPr>
          <a:lstStyle/>
          <a:p>
            <a:pPr algn="ctr">
              <a:lnSpc>
                <a:spcPct val="150000"/>
              </a:lnSpc>
            </a:pPr>
            <a:r>
              <a:rPr lang="en-US" sz="3600" b="1" dirty="0">
                <a:solidFill>
                  <a:srgbClr val="2E8652"/>
                </a:solidFill>
                <a:latin typeface="Arial" charset="0"/>
                <a:ea typeface="Arial" charset="0"/>
                <a:cs typeface="Arial" charset="0"/>
              </a:rPr>
              <a:t>Problem specification</a:t>
            </a:r>
          </a:p>
          <a:p>
            <a:r>
              <a:rPr lang="en-US" sz="2000" dirty="0">
                <a:latin typeface="Arial" panose="020B0604020202020204" pitchFamily="34" charset="0"/>
                <a:cs typeface="Arial" panose="020B0604020202020204" pitchFamily="34" charset="0"/>
              </a:rPr>
              <a:t>Kenya has had several invasions of alien species that have had negative impacts on biodiversity, agriculture and human development. For instance, prickly pear (Opuntia spp) out-competes native plants, precludes grazing and browsing near it, and inhibits the proliferation of indigenous species. The Northern Kenya Rangelands in the recent decades have experienced increased infestation by various invasive plant species shrinking forage space available for both livestock and wildlife. </a:t>
            </a:r>
            <a:r>
              <a:rPr lang="en-GB" sz="2000" dirty="0">
                <a:latin typeface="Arial" panose="020B0604020202020204" pitchFamily="34" charset="0"/>
                <a:cs typeface="Arial" panose="020B0604020202020204" pitchFamily="34" charset="0"/>
              </a:rPr>
              <a:t>Deforestation, climate change, and degradation have led to the loss of biodiversity and have allowed for the proliferation of invasive species.</a:t>
            </a:r>
          </a:p>
          <a:p>
            <a:r>
              <a:rPr lang="en-US" sz="2000" dirty="0"/>
              <a:t> </a:t>
            </a:r>
            <a:endParaRPr lang="en-GB" sz="2000" dirty="0"/>
          </a:p>
          <a:p>
            <a:pPr>
              <a:lnSpc>
                <a:spcPct val="150000"/>
              </a:lnSpc>
            </a:pPr>
            <a:endParaRPr lang="en-US" sz="2000" dirty="0">
              <a:latin typeface="Arial" charset="0"/>
              <a:ea typeface="Arial" charset="0"/>
              <a:cs typeface="Arial" charset="0"/>
            </a:endParaRPr>
          </a:p>
          <a:p>
            <a:pPr marL="1403350" lvl="1" indent="-850900"/>
            <a:endParaRPr lang="en-US" sz="2000" dirty="0">
              <a:latin typeface="Arial" charset="0"/>
              <a:ea typeface="Arial" charset="0"/>
              <a:cs typeface="Arial" charset="0"/>
            </a:endParaRPr>
          </a:p>
          <a:p>
            <a:pPr marL="1403350" lvl="1" indent="-850900"/>
            <a:endParaRPr lang="en-US" sz="2000" dirty="0">
              <a:latin typeface="Arial" charset="0"/>
              <a:ea typeface="Arial" charset="0"/>
              <a:cs typeface="Arial" charset="0"/>
            </a:endParaRPr>
          </a:p>
          <a:p>
            <a:pPr marL="1403350" lvl="1" indent="-850900"/>
            <a:endParaRPr lang="en-US" sz="2000" dirty="0">
              <a:solidFill>
                <a:srgbClr val="2E8652"/>
              </a:solidFill>
              <a:latin typeface="Arial" charset="0"/>
              <a:ea typeface="Arial" charset="0"/>
              <a:cs typeface="Arial" charset="0"/>
            </a:endParaRPr>
          </a:p>
          <a:p>
            <a:pPr marL="1403350" lvl="1" indent="-850900"/>
            <a:endParaRPr lang="en-US" sz="2000" dirty="0">
              <a:solidFill>
                <a:srgbClr val="2E8652"/>
              </a:solidFill>
              <a:latin typeface="Arial" charset="0"/>
              <a:ea typeface="Arial" charset="0"/>
              <a:cs typeface="Arial" charset="0"/>
            </a:endParaRPr>
          </a:p>
          <a:p>
            <a:pPr marL="1403350" lvl="1" indent="-850900"/>
            <a:endParaRPr lang="en-US" sz="2000" dirty="0">
              <a:solidFill>
                <a:srgbClr val="2E8652"/>
              </a:solidFill>
              <a:latin typeface="Arial" charset="0"/>
              <a:ea typeface="Arial" charset="0"/>
              <a:cs typeface="Arial" charset="0"/>
            </a:endParaRPr>
          </a:p>
          <a:p>
            <a:pPr marL="1403350" lvl="1" indent="-850900"/>
            <a:endParaRPr lang="en-US" sz="2400" dirty="0">
              <a:solidFill>
                <a:srgbClr val="2E8652"/>
              </a:solidFill>
              <a:latin typeface="Arial" charset="0"/>
              <a:ea typeface="Arial" charset="0"/>
              <a:cs typeface="Arial" charset="0"/>
            </a:endParaRPr>
          </a:p>
        </p:txBody>
      </p:sp>
      <p:sp>
        <p:nvSpPr>
          <p:cNvPr id="44" name="TextBox 43"/>
          <p:cNvSpPr txBox="1"/>
          <p:nvPr/>
        </p:nvSpPr>
        <p:spPr>
          <a:xfrm>
            <a:off x="517874" y="7310504"/>
            <a:ext cx="10881360" cy="2880360"/>
          </a:xfrm>
          <a:prstGeom prst="rect">
            <a:avLst/>
          </a:prstGeom>
          <a:noFill/>
          <a:ln>
            <a:solidFill>
              <a:srgbClr val="2E8652"/>
            </a:solidFill>
          </a:ln>
        </p:spPr>
        <p:txBody>
          <a:bodyPr wrap="square" rtlCol="0">
            <a:spAutoFit/>
          </a:bodyPr>
          <a:lstStyle/>
          <a:p>
            <a:pPr algn="ctr">
              <a:lnSpc>
                <a:spcPct val="150000"/>
              </a:lnSpc>
            </a:pPr>
            <a:r>
              <a:rPr lang="en-US" sz="3600" b="1" dirty="0">
                <a:solidFill>
                  <a:srgbClr val="2E8652"/>
                </a:solidFill>
                <a:latin typeface="Arial" charset="0"/>
                <a:ea typeface="Arial" charset="0"/>
                <a:cs typeface="Arial" charset="0"/>
              </a:rPr>
              <a:t>Goal </a:t>
            </a:r>
          </a:p>
          <a:p>
            <a:r>
              <a:rPr lang="en-US" sz="2000" dirty="0">
                <a:latin typeface="Arial" panose="020B0604020202020204" pitchFamily="34" charset="0"/>
                <a:cs typeface="Arial" panose="020B0604020202020204" pitchFamily="34" charset="0"/>
              </a:rPr>
              <a:t>Data on mapping, monitoring and assessment of invasive species can provide governments with insight into how the poor and vulnerable are affected by the loss and degradation of biodiversity and ecosystems due to the spread of the invasive species. This will directly or indirectly help in achieving the millennium development goal 1: Eradicate extreme poverty and hunger: Livelihood strategies and food security of the poor often depend directly on healthy ecosystems and the diversity of goods and ecological services they provide. </a:t>
            </a:r>
            <a:endParaRPr lang="en-GB" sz="2000" dirty="0">
              <a:latin typeface="Arial" panose="020B0604020202020204" pitchFamily="34" charset="0"/>
              <a:cs typeface="Arial" panose="020B0604020202020204" pitchFamily="34" charset="0"/>
            </a:endParaRPr>
          </a:p>
          <a:p>
            <a:pPr marL="1403350" lvl="1" indent="-850900"/>
            <a:endParaRPr lang="en-US" sz="2000" dirty="0">
              <a:latin typeface="Arial" charset="0"/>
              <a:ea typeface="Arial" charset="0"/>
              <a:cs typeface="Arial" charset="0"/>
            </a:endParaRPr>
          </a:p>
          <a:p>
            <a:pPr marL="1403350" lvl="1" indent="-850900"/>
            <a:endParaRPr lang="en-US" sz="2000" dirty="0">
              <a:latin typeface="Arial" charset="0"/>
              <a:ea typeface="Arial" charset="0"/>
              <a:cs typeface="Arial" charset="0"/>
            </a:endParaRPr>
          </a:p>
          <a:p>
            <a:pPr marL="1403350" lvl="1" indent="-850900"/>
            <a:endParaRPr lang="en-US" sz="1100" dirty="0"/>
          </a:p>
        </p:txBody>
      </p:sp>
      <p:sp>
        <p:nvSpPr>
          <p:cNvPr id="47" name="TextBox 46"/>
          <p:cNvSpPr txBox="1"/>
          <p:nvPr/>
        </p:nvSpPr>
        <p:spPr>
          <a:xfrm>
            <a:off x="517871" y="10319229"/>
            <a:ext cx="10881360" cy="3200400"/>
          </a:xfrm>
          <a:prstGeom prst="rect">
            <a:avLst/>
          </a:prstGeom>
          <a:noFill/>
          <a:ln>
            <a:solidFill>
              <a:srgbClr val="2E8652"/>
            </a:solidFill>
          </a:ln>
        </p:spPr>
        <p:txBody>
          <a:bodyPr wrap="square" rtlCol="0">
            <a:spAutoFit/>
          </a:bodyPr>
          <a:lstStyle/>
          <a:p>
            <a:pPr algn="ctr">
              <a:lnSpc>
                <a:spcPct val="150000"/>
              </a:lnSpc>
            </a:pPr>
            <a:r>
              <a:rPr lang="en-US" sz="3600" b="1" dirty="0">
                <a:solidFill>
                  <a:srgbClr val="2E8652"/>
                </a:solidFill>
                <a:latin typeface="Arial" charset="0"/>
                <a:ea typeface="Arial" charset="0"/>
                <a:cs typeface="Arial" charset="0"/>
              </a:rPr>
              <a:t>Key stakeholders</a:t>
            </a:r>
          </a:p>
          <a:p>
            <a:pPr marL="1403350" lvl="1" indent="-785813"/>
            <a:r>
              <a:rPr lang="en-US" sz="2000" dirty="0">
                <a:latin typeface="Arial" panose="020B0604020202020204" pitchFamily="34" charset="0"/>
                <a:ea typeface="Arial" charset="0"/>
                <a:cs typeface="Arial" panose="020B0604020202020204" pitchFamily="34" charset="0"/>
              </a:rPr>
              <a:t>Decision makers: </a:t>
            </a:r>
            <a:r>
              <a:rPr lang="en-US" sz="2000" dirty="0">
                <a:latin typeface="Arial" panose="020B0604020202020204" pitchFamily="34" charset="0"/>
                <a:cs typeface="Arial" panose="020B0604020202020204" pitchFamily="34" charset="0"/>
              </a:rPr>
              <a:t>National and County Governments</a:t>
            </a:r>
            <a:endParaRPr lang="en-US" sz="2000" dirty="0">
              <a:latin typeface="Arial" panose="020B0604020202020204" pitchFamily="34" charset="0"/>
              <a:ea typeface="Arial" charset="0"/>
              <a:cs typeface="Arial" panose="020B0604020202020204" pitchFamily="34" charset="0"/>
            </a:endParaRPr>
          </a:p>
          <a:p>
            <a:pPr marL="1403350" lvl="1" indent="-785813"/>
            <a:endParaRPr lang="en-US" sz="2000" dirty="0">
              <a:latin typeface="Arial" panose="020B0604020202020204" pitchFamily="34" charset="0"/>
              <a:ea typeface="Arial" charset="0"/>
              <a:cs typeface="Arial" panose="020B0604020202020204" pitchFamily="34" charset="0"/>
            </a:endParaRPr>
          </a:p>
          <a:p>
            <a:pPr marL="1403350" lvl="1" indent="-785813"/>
            <a:r>
              <a:rPr lang="en-US" sz="2000" dirty="0">
                <a:latin typeface="Arial" panose="020B0604020202020204" pitchFamily="34" charset="0"/>
                <a:ea typeface="Arial" charset="0"/>
                <a:cs typeface="Arial" panose="020B0604020202020204" pitchFamily="34" charset="0"/>
              </a:rPr>
              <a:t>Users: </a:t>
            </a:r>
            <a:r>
              <a:rPr lang="en-US" sz="2000" dirty="0">
                <a:latin typeface="Arial" panose="020B0604020202020204" pitchFamily="34" charset="0"/>
                <a:cs typeface="Arial" panose="020B0604020202020204" pitchFamily="34" charset="0"/>
              </a:rPr>
              <a:t>Northern Rangeland Trust, Laikipia Wildlife Forum, Kenya Wildlife Service. </a:t>
            </a:r>
            <a:endParaRPr lang="en-US" sz="2000" dirty="0">
              <a:latin typeface="Arial" panose="020B0604020202020204" pitchFamily="34" charset="0"/>
              <a:ea typeface="Arial" charset="0"/>
              <a:cs typeface="Arial" panose="020B0604020202020204" pitchFamily="34" charset="0"/>
            </a:endParaRPr>
          </a:p>
          <a:p>
            <a:pPr marL="1403350" lvl="1" indent="-785813"/>
            <a:endParaRPr lang="en-US" sz="2000" dirty="0">
              <a:latin typeface="Arial" panose="020B0604020202020204" pitchFamily="34" charset="0"/>
              <a:ea typeface="Arial" charset="0"/>
              <a:cs typeface="Arial" panose="020B0604020202020204" pitchFamily="34" charset="0"/>
            </a:endParaRPr>
          </a:p>
          <a:p>
            <a:pPr marL="1403350" lvl="1" indent="-785813"/>
            <a:r>
              <a:rPr lang="en-US" sz="2000" dirty="0">
                <a:latin typeface="Arial" panose="020B0604020202020204" pitchFamily="34" charset="0"/>
                <a:ea typeface="Arial" charset="0"/>
                <a:cs typeface="Arial" panose="020B0604020202020204" pitchFamily="34" charset="0"/>
              </a:rPr>
              <a:t>Beneficiaries:</a:t>
            </a:r>
            <a:r>
              <a:rPr lang="en-US" sz="2000" dirty="0">
                <a:latin typeface="Arial" panose="020B0604020202020204" pitchFamily="34" charset="0"/>
                <a:cs typeface="Arial" panose="020B0604020202020204" pitchFamily="34" charset="0"/>
              </a:rPr>
              <a:t> Northern Rangeland Trust, Laikipia Wildlife Forum, Kenya Wildlife Service</a:t>
            </a:r>
            <a:endParaRPr lang="en-US" sz="2000" dirty="0">
              <a:latin typeface="Arial" panose="020B0604020202020204" pitchFamily="34" charset="0"/>
              <a:ea typeface="Arial" charset="0"/>
              <a:cs typeface="Arial" panose="020B0604020202020204" pitchFamily="34" charset="0"/>
            </a:endParaRPr>
          </a:p>
          <a:p>
            <a:pPr marL="1403350" lvl="1" indent="-785813"/>
            <a:endParaRPr lang="en-US" sz="2000" dirty="0">
              <a:latin typeface="Arial" panose="020B0604020202020204" pitchFamily="34" charset="0"/>
              <a:ea typeface="Arial" charset="0"/>
              <a:cs typeface="Arial" panose="020B0604020202020204" pitchFamily="34" charset="0"/>
            </a:endParaRPr>
          </a:p>
          <a:p>
            <a:pPr marL="1403350" lvl="1" indent="-785813"/>
            <a:r>
              <a:rPr lang="en-US" sz="2000" dirty="0">
                <a:latin typeface="Arial" panose="020B0604020202020204" pitchFamily="34" charset="0"/>
                <a:ea typeface="Arial" charset="0"/>
                <a:cs typeface="Arial" panose="020B0604020202020204" pitchFamily="34" charset="0"/>
              </a:rPr>
              <a:t>Special audiences:</a:t>
            </a:r>
            <a:r>
              <a:rPr lang="en-US" sz="2000" dirty="0">
                <a:latin typeface="Arial" panose="020B0604020202020204" pitchFamily="34" charset="0"/>
                <a:cs typeface="Arial" panose="020B0604020202020204" pitchFamily="34" charset="0"/>
              </a:rPr>
              <a:t> Local community conservation organizations, Local communities</a:t>
            </a:r>
            <a:endParaRPr lang="en-US" sz="2000" dirty="0">
              <a:latin typeface="Arial" panose="020B0604020202020204" pitchFamily="34" charset="0"/>
              <a:ea typeface="Arial" charset="0"/>
              <a:cs typeface="Arial" panose="020B0604020202020204" pitchFamily="34" charset="0"/>
            </a:endParaRPr>
          </a:p>
          <a:p>
            <a:pPr marL="1403350" lvl="1" indent="-785813"/>
            <a:endParaRPr lang="en-US" sz="2000" dirty="0"/>
          </a:p>
        </p:txBody>
      </p:sp>
      <p:sp>
        <p:nvSpPr>
          <p:cNvPr id="55" name="TextBox 54"/>
          <p:cNvSpPr txBox="1">
            <a:spLocks noChangeAspect="1"/>
          </p:cNvSpPr>
          <p:nvPr/>
        </p:nvSpPr>
        <p:spPr>
          <a:xfrm>
            <a:off x="23298041" y="12664834"/>
            <a:ext cx="10733631" cy="8371523"/>
          </a:xfrm>
          <a:prstGeom prst="rect">
            <a:avLst/>
          </a:prstGeom>
          <a:noFill/>
          <a:ln>
            <a:solidFill>
              <a:srgbClr val="2E8652"/>
            </a:solidFill>
          </a:ln>
        </p:spPr>
        <p:txBody>
          <a:bodyPr wrap="square" rtlCol="0">
            <a:spAutoFit/>
          </a:bodyPr>
          <a:lstStyle/>
          <a:p>
            <a:pPr algn="ctr">
              <a:lnSpc>
                <a:spcPct val="150000"/>
              </a:lnSpc>
            </a:pPr>
            <a:r>
              <a:rPr lang="is-IS" sz="3600" b="1" dirty="0">
                <a:solidFill>
                  <a:srgbClr val="2E8652"/>
                </a:solidFill>
                <a:latin typeface="Arial" charset="0"/>
                <a:ea typeface="Arial" charset="0"/>
                <a:cs typeface="Arial" charset="0"/>
              </a:rPr>
              <a:t>Immediate Next Steps</a:t>
            </a:r>
            <a:endParaRPr lang="is-IS" sz="4000" b="1" dirty="0">
              <a:solidFill>
                <a:srgbClr val="2E8652"/>
              </a:solidFill>
              <a:latin typeface="Arial" charset="0"/>
              <a:ea typeface="Arial" charset="0"/>
              <a:cs typeface="Arial" charset="0"/>
            </a:endParaRPr>
          </a:p>
          <a:p>
            <a:endParaRPr lang="en-US" sz="2000" dirty="0">
              <a:latin typeface="Arial" charset="0"/>
              <a:ea typeface="Arial" charset="0"/>
              <a:cs typeface="Arial" charset="0"/>
            </a:endParaRPr>
          </a:p>
          <a:p>
            <a:pPr>
              <a:lnSpc>
                <a:spcPct val="150000"/>
              </a:lnSpc>
            </a:pPr>
            <a:r>
              <a:rPr lang="en-US" sz="2000" dirty="0">
                <a:latin typeface="Arial" charset="0"/>
                <a:ea typeface="Arial" charset="0"/>
                <a:cs typeface="Arial" charset="0"/>
              </a:rPr>
              <a:t>RCMRD/SERVIR E&amp;SA plans to out scale the use of Invasive Species Mapper (ISM) application in the data collection process to support regional governments and conservation organizations in tracking extents of invasive species. Additionally, the SERVIR small grants awarded to a partner organization (Laikipia Wildlife Forum)  will further support the data collection and capacity development efforts.</a:t>
            </a:r>
          </a:p>
          <a:p>
            <a:pPr algn="ctr">
              <a:lnSpc>
                <a:spcPct val="150000"/>
              </a:lnSpc>
            </a:pPr>
            <a:r>
              <a:rPr lang="en-US" sz="3600" b="1" dirty="0">
                <a:solidFill>
                  <a:srgbClr val="2E8652"/>
                </a:solidFill>
                <a:latin typeface="Arial" charset="0"/>
                <a:ea typeface="Arial" charset="0"/>
                <a:cs typeface="Arial" charset="0"/>
              </a:rPr>
              <a:t>Looking forward</a:t>
            </a:r>
          </a:p>
          <a:p>
            <a:r>
              <a:rPr lang="en-US" sz="2000" dirty="0">
                <a:latin typeface="Arial" panose="020B0604020202020204" pitchFamily="34" charset="0"/>
                <a:ea typeface="Arial" charset="0"/>
                <a:cs typeface="Arial" panose="020B0604020202020204" pitchFamily="34" charset="0"/>
              </a:rPr>
              <a:t>Through the leadership of county government of Laikipia, a consortium of different institutions has been formed to drive different agenda in reducing the effects of invasive species especially </a:t>
            </a:r>
            <a:r>
              <a:rPr lang="en-US" sz="2000" i="1" dirty="0">
                <a:latin typeface="Arial" panose="020B0604020202020204" pitchFamily="34" charset="0"/>
                <a:ea typeface="Arial" charset="0"/>
                <a:cs typeface="Arial" panose="020B0604020202020204" pitchFamily="34" charset="0"/>
              </a:rPr>
              <a:t>Opuntia</a:t>
            </a:r>
            <a:r>
              <a:rPr lang="en-US" sz="2000" dirty="0">
                <a:latin typeface="Arial" panose="020B0604020202020204" pitchFamily="34" charset="0"/>
                <a:ea typeface="Arial" charset="0"/>
                <a:cs typeface="Arial" panose="020B0604020202020204" pitchFamily="34" charset="0"/>
              </a:rPr>
              <a:t> species including:</a:t>
            </a:r>
          </a:p>
          <a:p>
            <a:endParaRPr lang="en-US" sz="2000" dirty="0">
              <a:latin typeface="Arial" panose="020B0604020202020204" pitchFamily="34" charset="0"/>
              <a:ea typeface="Arial"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Monitoring and Mapping subcommittee led by RCMRD and supported by Laikipia Wildlife Forum, Loisaba Conservancy, KWS, World Agroforestry Centre, Space for Giants)</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Policy Strategy and Action Plan sub committee led by Laikipia County Government, World Vision, LWF, Northern Rangeland Trust, National Drought Management Authority.</a:t>
            </a:r>
          </a:p>
          <a:p>
            <a:pPr lvl="0"/>
            <a:endParaRPr lang="en-US" sz="20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Enterprise Management Control subcommittee led by GSD Innovations.</a:t>
            </a:r>
          </a:p>
          <a:p>
            <a:pPr lvl="0"/>
            <a:endParaRPr lang="en-GB" sz="2000" dirty="0">
              <a:latin typeface="Arial" panose="020B0604020202020204" pitchFamily="34" charset="0"/>
              <a:cs typeface="Arial" panose="020B0604020202020204" pitchFamily="34" charset="0"/>
            </a:endParaRPr>
          </a:p>
        </p:txBody>
      </p:sp>
      <p:sp>
        <p:nvSpPr>
          <p:cNvPr id="64" name="Pentagon 63">
            <a:extLst>
              <a:ext uri="{FF2B5EF4-FFF2-40B4-BE49-F238E27FC236}">
                <a16:creationId xmlns:a16="http://schemas.microsoft.com/office/drawing/2014/main" id="{1CA34D25-0543-884A-85DB-A47015707E6F}"/>
              </a:ext>
            </a:extLst>
          </p:cNvPr>
          <p:cNvSpPr/>
          <p:nvPr/>
        </p:nvSpPr>
        <p:spPr>
          <a:xfrm>
            <a:off x="3158081" y="2701009"/>
            <a:ext cx="27432000" cy="320040"/>
          </a:xfrm>
          <a:prstGeom prst="homePlate">
            <a:avLst/>
          </a:prstGeom>
          <a:solidFill>
            <a:srgbClr val="2E8652">
              <a:alpha val="50196"/>
            </a:srgbClr>
          </a:solidFill>
          <a:ln>
            <a:solidFill>
              <a:srgbClr val="2E8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60DF5A39-F037-0A4E-9E6A-8D8B32E04586}"/>
              </a:ext>
            </a:extLst>
          </p:cNvPr>
          <p:cNvSpPr txBox="1"/>
          <p:nvPr/>
        </p:nvSpPr>
        <p:spPr>
          <a:xfrm>
            <a:off x="1588168" y="3292650"/>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Needs Assessment</a:t>
            </a:r>
          </a:p>
        </p:txBody>
      </p:sp>
      <p:sp>
        <p:nvSpPr>
          <p:cNvPr id="66" name="TextBox 65">
            <a:extLst>
              <a:ext uri="{FF2B5EF4-FFF2-40B4-BE49-F238E27FC236}">
                <a16:creationId xmlns:a16="http://schemas.microsoft.com/office/drawing/2014/main" id="{A984C615-75E3-EE4C-BFBF-C0232B640E89}"/>
              </a:ext>
            </a:extLst>
          </p:cNvPr>
          <p:cNvSpPr txBox="1"/>
          <p:nvPr/>
        </p:nvSpPr>
        <p:spPr>
          <a:xfrm>
            <a:off x="4389751" y="2263157"/>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Consultations</a:t>
            </a:r>
          </a:p>
        </p:txBody>
      </p:sp>
      <p:sp>
        <p:nvSpPr>
          <p:cNvPr id="67" name="TextBox 66">
            <a:extLst>
              <a:ext uri="{FF2B5EF4-FFF2-40B4-BE49-F238E27FC236}">
                <a16:creationId xmlns:a16="http://schemas.microsoft.com/office/drawing/2014/main" id="{3D79791A-82FE-BC4F-B77B-637EAC4A9391}"/>
              </a:ext>
            </a:extLst>
          </p:cNvPr>
          <p:cNvSpPr txBox="1"/>
          <p:nvPr/>
        </p:nvSpPr>
        <p:spPr>
          <a:xfrm>
            <a:off x="4242024" y="3295075"/>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Stakeholder Mapping</a:t>
            </a:r>
          </a:p>
        </p:txBody>
      </p:sp>
      <p:sp>
        <p:nvSpPr>
          <p:cNvPr id="68" name="Rectangle 67">
            <a:extLst>
              <a:ext uri="{FF2B5EF4-FFF2-40B4-BE49-F238E27FC236}">
                <a16:creationId xmlns:a16="http://schemas.microsoft.com/office/drawing/2014/main" id="{723D0186-92B2-064E-BA83-CE1BD1B8AA1A}"/>
              </a:ext>
            </a:extLst>
          </p:cNvPr>
          <p:cNvSpPr/>
          <p:nvPr/>
        </p:nvSpPr>
        <p:spPr>
          <a:xfrm>
            <a:off x="3094667" y="2561222"/>
            <a:ext cx="45719" cy="685800"/>
          </a:xfrm>
          <a:prstGeom prst="rect">
            <a:avLst/>
          </a:prstGeom>
          <a:solidFill>
            <a:srgbClr val="2E8652"/>
          </a:solidFill>
          <a:ln>
            <a:solidFill>
              <a:srgbClr val="6596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A5DDCFCC-2790-854F-94C5-70E8319503CF}"/>
              </a:ext>
            </a:extLst>
          </p:cNvPr>
          <p:cNvSpPr txBox="1"/>
          <p:nvPr/>
        </p:nvSpPr>
        <p:spPr>
          <a:xfrm>
            <a:off x="6900165" y="3295075"/>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Service Planning Dev.</a:t>
            </a:r>
          </a:p>
        </p:txBody>
      </p:sp>
      <p:sp>
        <p:nvSpPr>
          <p:cNvPr id="70" name="TextBox 69">
            <a:extLst>
              <a:ext uri="{FF2B5EF4-FFF2-40B4-BE49-F238E27FC236}">
                <a16:creationId xmlns:a16="http://schemas.microsoft.com/office/drawing/2014/main" id="{76B24FFE-0E11-2844-A72D-AF1F63854730}"/>
              </a:ext>
            </a:extLst>
          </p:cNvPr>
          <p:cNvSpPr txBox="1"/>
          <p:nvPr/>
        </p:nvSpPr>
        <p:spPr>
          <a:xfrm>
            <a:off x="15535782" y="2248672"/>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Fieldwork</a:t>
            </a:r>
          </a:p>
        </p:txBody>
      </p:sp>
      <p:sp>
        <p:nvSpPr>
          <p:cNvPr id="71" name="TextBox 70">
            <a:extLst>
              <a:ext uri="{FF2B5EF4-FFF2-40B4-BE49-F238E27FC236}">
                <a16:creationId xmlns:a16="http://schemas.microsoft.com/office/drawing/2014/main" id="{0868FF70-2DF9-0F46-B2BB-E8AD7BCB65DD}"/>
              </a:ext>
            </a:extLst>
          </p:cNvPr>
          <p:cNvSpPr txBox="1"/>
          <p:nvPr/>
        </p:nvSpPr>
        <p:spPr>
          <a:xfrm>
            <a:off x="12864894" y="2232452"/>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Beta Testing</a:t>
            </a:r>
          </a:p>
        </p:txBody>
      </p:sp>
      <p:sp>
        <p:nvSpPr>
          <p:cNvPr id="72" name="TextBox 71">
            <a:extLst>
              <a:ext uri="{FF2B5EF4-FFF2-40B4-BE49-F238E27FC236}">
                <a16:creationId xmlns:a16="http://schemas.microsoft.com/office/drawing/2014/main" id="{60BC51B8-6BDC-DC47-9CC5-B0622D1E2E53}"/>
              </a:ext>
            </a:extLst>
          </p:cNvPr>
          <p:cNvSpPr txBox="1"/>
          <p:nvPr/>
        </p:nvSpPr>
        <p:spPr>
          <a:xfrm>
            <a:off x="9906365" y="3274929"/>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Consultation/Needs Assess.</a:t>
            </a:r>
          </a:p>
        </p:txBody>
      </p:sp>
      <p:sp>
        <p:nvSpPr>
          <p:cNvPr id="73" name="TextBox 72">
            <a:extLst>
              <a:ext uri="{FF2B5EF4-FFF2-40B4-BE49-F238E27FC236}">
                <a16:creationId xmlns:a16="http://schemas.microsoft.com/office/drawing/2014/main" id="{5980CDA6-3EC7-FB43-8F2F-7FCB8996929C}"/>
              </a:ext>
            </a:extLst>
          </p:cNvPr>
          <p:cNvSpPr txBox="1"/>
          <p:nvPr/>
        </p:nvSpPr>
        <p:spPr>
          <a:xfrm>
            <a:off x="18737214" y="2214954"/>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Operationalization</a:t>
            </a:r>
          </a:p>
        </p:txBody>
      </p:sp>
      <p:sp>
        <p:nvSpPr>
          <p:cNvPr id="74" name="TextBox 73">
            <a:extLst>
              <a:ext uri="{FF2B5EF4-FFF2-40B4-BE49-F238E27FC236}">
                <a16:creationId xmlns:a16="http://schemas.microsoft.com/office/drawing/2014/main" id="{EF21F2EE-43B7-E345-A3C6-0F09E3B7B18E}"/>
              </a:ext>
            </a:extLst>
          </p:cNvPr>
          <p:cNvSpPr txBox="1"/>
          <p:nvPr/>
        </p:nvSpPr>
        <p:spPr>
          <a:xfrm>
            <a:off x="15527184" y="3320827"/>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Output 1</a:t>
            </a:r>
          </a:p>
        </p:txBody>
      </p:sp>
      <p:sp>
        <p:nvSpPr>
          <p:cNvPr id="75" name="Pentagon 74">
            <a:extLst>
              <a:ext uri="{FF2B5EF4-FFF2-40B4-BE49-F238E27FC236}">
                <a16:creationId xmlns:a16="http://schemas.microsoft.com/office/drawing/2014/main" id="{11B47418-E86C-744E-9B08-072E5CE82334}"/>
              </a:ext>
            </a:extLst>
          </p:cNvPr>
          <p:cNvSpPr/>
          <p:nvPr/>
        </p:nvSpPr>
        <p:spPr>
          <a:xfrm>
            <a:off x="3164710" y="2862072"/>
            <a:ext cx="18288000" cy="128016"/>
          </a:xfrm>
          <a:prstGeom prst="homePlate">
            <a:avLst/>
          </a:prstGeom>
          <a:solidFill>
            <a:srgbClr val="46C279"/>
          </a:solidFill>
          <a:ln>
            <a:solidFill>
              <a:srgbClr val="2E865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F692E55B-85B3-FC4A-904D-8A3C5967BB94}"/>
              </a:ext>
            </a:extLst>
          </p:cNvPr>
          <p:cNvSpPr txBox="1"/>
          <p:nvPr/>
        </p:nvSpPr>
        <p:spPr>
          <a:xfrm>
            <a:off x="17875786" y="3289370"/>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Outcome </a:t>
            </a:r>
          </a:p>
        </p:txBody>
      </p:sp>
      <p:sp>
        <p:nvSpPr>
          <p:cNvPr id="77" name="Triangle 76">
            <a:extLst>
              <a:ext uri="{FF2B5EF4-FFF2-40B4-BE49-F238E27FC236}">
                <a16:creationId xmlns:a16="http://schemas.microsoft.com/office/drawing/2014/main" id="{C44DEAFF-9953-3845-9412-F0ADCAD37826}"/>
              </a:ext>
            </a:extLst>
          </p:cNvPr>
          <p:cNvSpPr/>
          <p:nvPr/>
        </p:nvSpPr>
        <p:spPr>
          <a:xfrm>
            <a:off x="3958623" y="2983237"/>
            <a:ext cx="612648" cy="301752"/>
          </a:xfrm>
          <a:prstGeom prst="triangle">
            <a:avLst/>
          </a:prstGeom>
          <a:solidFill>
            <a:srgbClr val="2E8652"/>
          </a:solidFill>
          <a:ln>
            <a:solidFill>
              <a:srgbClr val="46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riangle 77">
            <a:extLst>
              <a:ext uri="{FF2B5EF4-FFF2-40B4-BE49-F238E27FC236}">
                <a16:creationId xmlns:a16="http://schemas.microsoft.com/office/drawing/2014/main" id="{2326CBBD-9F9E-9140-B9CB-F34218F89F68}"/>
              </a:ext>
            </a:extLst>
          </p:cNvPr>
          <p:cNvSpPr/>
          <p:nvPr/>
        </p:nvSpPr>
        <p:spPr>
          <a:xfrm>
            <a:off x="5942381" y="2939081"/>
            <a:ext cx="612648" cy="301752"/>
          </a:xfrm>
          <a:prstGeom prst="triangle">
            <a:avLst/>
          </a:prstGeom>
          <a:solidFill>
            <a:srgbClr val="2E8652"/>
          </a:solidFill>
          <a:ln>
            <a:solidFill>
              <a:srgbClr val="46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riangle 78">
            <a:extLst>
              <a:ext uri="{FF2B5EF4-FFF2-40B4-BE49-F238E27FC236}">
                <a16:creationId xmlns:a16="http://schemas.microsoft.com/office/drawing/2014/main" id="{533DE572-69B3-D040-B7FE-137E4DE8402F}"/>
              </a:ext>
            </a:extLst>
          </p:cNvPr>
          <p:cNvSpPr/>
          <p:nvPr/>
        </p:nvSpPr>
        <p:spPr>
          <a:xfrm>
            <a:off x="8662498" y="2939081"/>
            <a:ext cx="612648" cy="301752"/>
          </a:xfrm>
          <a:prstGeom prst="triangle">
            <a:avLst/>
          </a:prstGeom>
          <a:solidFill>
            <a:srgbClr val="2E8652"/>
          </a:solidFill>
          <a:ln>
            <a:solidFill>
              <a:srgbClr val="46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riangle 79">
            <a:extLst>
              <a:ext uri="{FF2B5EF4-FFF2-40B4-BE49-F238E27FC236}">
                <a16:creationId xmlns:a16="http://schemas.microsoft.com/office/drawing/2014/main" id="{959CF29F-CCD6-6245-83DD-CAAF23351E29}"/>
              </a:ext>
            </a:extLst>
          </p:cNvPr>
          <p:cNvSpPr/>
          <p:nvPr/>
        </p:nvSpPr>
        <p:spPr>
          <a:xfrm flipV="1">
            <a:off x="5960076" y="2644683"/>
            <a:ext cx="613015" cy="298450"/>
          </a:xfrm>
          <a:prstGeom prst="triangle">
            <a:avLst/>
          </a:prstGeom>
          <a:solidFill>
            <a:srgbClr val="2E8652"/>
          </a:solidFill>
          <a:ln>
            <a:solidFill>
              <a:srgbClr val="46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Triangle 80">
            <a:extLst>
              <a:ext uri="{FF2B5EF4-FFF2-40B4-BE49-F238E27FC236}">
                <a16:creationId xmlns:a16="http://schemas.microsoft.com/office/drawing/2014/main" id="{D5A0DEC6-43B4-8349-A985-91A69198A783}"/>
              </a:ext>
            </a:extLst>
          </p:cNvPr>
          <p:cNvSpPr/>
          <p:nvPr/>
        </p:nvSpPr>
        <p:spPr>
          <a:xfrm flipV="1">
            <a:off x="12532801" y="2627630"/>
            <a:ext cx="613015" cy="298450"/>
          </a:xfrm>
          <a:prstGeom prst="triangle">
            <a:avLst/>
          </a:prstGeom>
          <a:solidFill>
            <a:srgbClr val="2E8652"/>
          </a:solidFill>
          <a:ln>
            <a:solidFill>
              <a:srgbClr val="46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riangle 81">
            <a:extLst>
              <a:ext uri="{FF2B5EF4-FFF2-40B4-BE49-F238E27FC236}">
                <a16:creationId xmlns:a16="http://schemas.microsoft.com/office/drawing/2014/main" id="{6341BC7D-EA9F-0249-AFBC-F3567A4DE6AC}"/>
              </a:ext>
            </a:extLst>
          </p:cNvPr>
          <p:cNvSpPr/>
          <p:nvPr/>
        </p:nvSpPr>
        <p:spPr>
          <a:xfrm flipV="1">
            <a:off x="14855980" y="2608059"/>
            <a:ext cx="613015" cy="298450"/>
          </a:xfrm>
          <a:prstGeom prst="triangle">
            <a:avLst/>
          </a:prstGeom>
          <a:solidFill>
            <a:srgbClr val="2E8652"/>
          </a:solidFill>
          <a:ln>
            <a:solidFill>
              <a:srgbClr val="46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riangle 82">
            <a:extLst>
              <a:ext uri="{FF2B5EF4-FFF2-40B4-BE49-F238E27FC236}">
                <a16:creationId xmlns:a16="http://schemas.microsoft.com/office/drawing/2014/main" id="{442455C5-4706-B445-BB83-2B46346957E3}"/>
              </a:ext>
            </a:extLst>
          </p:cNvPr>
          <p:cNvSpPr/>
          <p:nvPr/>
        </p:nvSpPr>
        <p:spPr>
          <a:xfrm flipV="1">
            <a:off x="17745250" y="2612368"/>
            <a:ext cx="613015" cy="298450"/>
          </a:xfrm>
          <a:prstGeom prst="triangle">
            <a:avLst/>
          </a:prstGeom>
          <a:solidFill>
            <a:srgbClr val="2E8652"/>
          </a:solidFill>
          <a:ln>
            <a:solidFill>
              <a:srgbClr val="46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riangle 83">
            <a:extLst>
              <a:ext uri="{FF2B5EF4-FFF2-40B4-BE49-F238E27FC236}">
                <a16:creationId xmlns:a16="http://schemas.microsoft.com/office/drawing/2014/main" id="{4AE9C16A-37CE-1645-8772-FF058BA8DCDE}"/>
              </a:ext>
            </a:extLst>
          </p:cNvPr>
          <p:cNvSpPr/>
          <p:nvPr/>
        </p:nvSpPr>
        <p:spPr>
          <a:xfrm>
            <a:off x="11023490" y="3008530"/>
            <a:ext cx="612648" cy="301752"/>
          </a:xfrm>
          <a:prstGeom prst="triangle">
            <a:avLst/>
          </a:prstGeom>
          <a:solidFill>
            <a:srgbClr val="2E8652"/>
          </a:solidFill>
          <a:ln>
            <a:solidFill>
              <a:srgbClr val="46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riangle 84">
            <a:extLst>
              <a:ext uri="{FF2B5EF4-FFF2-40B4-BE49-F238E27FC236}">
                <a16:creationId xmlns:a16="http://schemas.microsoft.com/office/drawing/2014/main" id="{820D16EB-8943-424E-A538-EEFFF0B97CBC}"/>
              </a:ext>
            </a:extLst>
          </p:cNvPr>
          <p:cNvSpPr/>
          <p:nvPr/>
        </p:nvSpPr>
        <p:spPr>
          <a:xfrm flipV="1">
            <a:off x="20820504" y="2574959"/>
            <a:ext cx="613015" cy="298450"/>
          </a:xfrm>
          <a:prstGeom prst="triangle">
            <a:avLst/>
          </a:prstGeom>
          <a:solidFill>
            <a:srgbClr val="2E8652"/>
          </a:solidFill>
          <a:ln>
            <a:solidFill>
              <a:srgbClr val="46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riangle 85">
            <a:extLst>
              <a:ext uri="{FF2B5EF4-FFF2-40B4-BE49-F238E27FC236}">
                <a16:creationId xmlns:a16="http://schemas.microsoft.com/office/drawing/2014/main" id="{DE5D59AB-FDB0-A247-8610-6689AD4C6FE7}"/>
              </a:ext>
            </a:extLst>
          </p:cNvPr>
          <p:cNvSpPr/>
          <p:nvPr/>
        </p:nvSpPr>
        <p:spPr>
          <a:xfrm>
            <a:off x="17724342" y="3038013"/>
            <a:ext cx="612648" cy="301752"/>
          </a:xfrm>
          <a:prstGeom prst="triangle">
            <a:avLst/>
          </a:prstGeom>
          <a:solidFill>
            <a:srgbClr val="2E8652"/>
          </a:solidFill>
          <a:ln>
            <a:solidFill>
              <a:srgbClr val="46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riangle 86">
            <a:extLst>
              <a:ext uri="{FF2B5EF4-FFF2-40B4-BE49-F238E27FC236}">
                <a16:creationId xmlns:a16="http://schemas.microsoft.com/office/drawing/2014/main" id="{60AEABB2-6942-D142-A278-C64DB3F8FB3A}"/>
              </a:ext>
            </a:extLst>
          </p:cNvPr>
          <p:cNvSpPr/>
          <p:nvPr/>
        </p:nvSpPr>
        <p:spPr>
          <a:xfrm>
            <a:off x="20030026" y="2949121"/>
            <a:ext cx="612648" cy="301752"/>
          </a:xfrm>
          <a:prstGeom prst="triangle">
            <a:avLst/>
          </a:prstGeom>
          <a:solidFill>
            <a:srgbClr val="2E8652"/>
          </a:solidFill>
          <a:ln>
            <a:solidFill>
              <a:srgbClr val="46C2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TextBox 88">
            <a:extLst>
              <a:ext uri="{FF2B5EF4-FFF2-40B4-BE49-F238E27FC236}">
                <a16:creationId xmlns:a16="http://schemas.microsoft.com/office/drawing/2014/main" id="{76EA670F-74AA-774B-917B-BDC2274562D5}"/>
              </a:ext>
            </a:extLst>
          </p:cNvPr>
          <p:cNvSpPr txBox="1"/>
          <p:nvPr/>
        </p:nvSpPr>
        <p:spPr>
          <a:xfrm>
            <a:off x="10396484" y="2226758"/>
            <a:ext cx="4921128"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Training</a:t>
            </a:r>
          </a:p>
        </p:txBody>
      </p:sp>
      <p:pic>
        <p:nvPicPr>
          <p:cNvPr id="52" name="Picture 51">
            <a:extLst>
              <a:ext uri="{FF2B5EF4-FFF2-40B4-BE49-F238E27FC236}">
                <a16:creationId xmlns:a16="http://schemas.microsoft.com/office/drawing/2014/main" id="{C6D6FAF8-EB10-CA42-89EB-66C1AE78712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22991" y="833148"/>
            <a:ext cx="1324312" cy="1324312"/>
          </a:xfrm>
          <a:prstGeom prst="rect">
            <a:avLst/>
          </a:prstGeom>
        </p:spPr>
      </p:pic>
      <p:sp>
        <p:nvSpPr>
          <p:cNvPr id="57" name="TextBox 56">
            <a:extLst>
              <a:ext uri="{FF2B5EF4-FFF2-40B4-BE49-F238E27FC236}">
                <a16:creationId xmlns:a16="http://schemas.microsoft.com/office/drawing/2014/main" id="{43616CF5-5B2A-6C4A-BE0D-A0D9DB8766DB}"/>
              </a:ext>
            </a:extLst>
          </p:cNvPr>
          <p:cNvSpPr txBox="1"/>
          <p:nvPr/>
        </p:nvSpPr>
        <p:spPr>
          <a:xfrm>
            <a:off x="1308009" y="443301"/>
            <a:ext cx="6246841" cy="1938992"/>
          </a:xfrm>
          <a:prstGeom prst="rect">
            <a:avLst/>
          </a:prstGeom>
          <a:noFill/>
        </p:spPr>
        <p:txBody>
          <a:bodyPr wrap="square" rtlCol="0">
            <a:spAutoFit/>
          </a:bodyPr>
          <a:lstStyle/>
          <a:p>
            <a:pPr algn="ctr"/>
            <a:r>
              <a:rPr lang="en-US" sz="4000" b="1" dirty="0">
                <a:solidFill>
                  <a:srgbClr val="2E8652"/>
                </a:solidFill>
                <a:latin typeface="Arial" charset="0"/>
                <a:ea typeface="Arial" charset="0"/>
                <a:cs typeface="Arial" charset="0"/>
              </a:rPr>
              <a:t>Land Cover Land </a:t>
            </a:r>
          </a:p>
          <a:p>
            <a:pPr algn="ctr"/>
            <a:r>
              <a:rPr lang="en-US" sz="4000" b="1" dirty="0">
                <a:solidFill>
                  <a:srgbClr val="2E8652"/>
                </a:solidFill>
                <a:latin typeface="Arial" charset="0"/>
                <a:ea typeface="Arial" charset="0"/>
                <a:cs typeface="Arial" charset="0"/>
              </a:rPr>
              <a:t>Use Change &amp; Ecosystems</a:t>
            </a:r>
          </a:p>
        </p:txBody>
      </p:sp>
      <p:sp>
        <p:nvSpPr>
          <p:cNvPr id="58" name="TextBox 57">
            <a:extLst>
              <a:ext uri="{FF2B5EF4-FFF2-40B4-BE49-F238E27FC236}">
                <a16:creationId xmlns:a16="http://schemas.microsoft.com/office/drawing/2014/main" id="{AFE7E93D-0A21-804B-B336-74BECDD2900E}"/>
              </a:ext>
            </a:extLst>
          </p:cNvPr>
          <p:cNvSpPr txBox="1"/>
          <p:nvPr/>
        </p:nvSpPr>
        <p:spPr>
          <a:xfrm>
            <a:off x="11725078" y="4033709"/>
            <a:ext cx="10945368" cy="16989266"/>
          </a:xfrm>
          <a:prstGeom prst="rect">
            <a:avLst/>
          </a:prstGeom>
          <a:noFill/>
          <a:ln>
            <a:solidFill>
              <a:srgbClr val="2E8652"/>
            </a:solidFill>
          </a:ln>
        </p:spPr>
        <p:txBody>
          <a:bodyPr wrap="square" rtlCol="0">
            <a:spAutoFit/>
          </a:bodyPr>
          <a:lstStyle/>
          <a:p>
            <a:pPr algn="ctr">
              <a:lnSpc>
                <a:spcPct val="150000"/>
              </a:lnSpc>
            </a:pPr>
            <a:r>
              <a:rPr lang="en-US" sz="3600" b="1" dirty="0">
                <a:solidFill>
                  <a:srgbClr val="2E8652"/>
                </a:solidFill>
                <a:latin typeface="Arial" charset="0"/>
                <a:cs typeface="Arial" charset="0"/>
              </a:rPr>
              <a:t>Use Case / Highlights</a:t>
            </a:r>
          </a:p>
          <a:p>
            <a:pPr algn="ctr"/>
            <a:endParaRPr lang="en-US" sz="1800" dirty="0">
              <a:ln>
                <a:solidFill>
                  <a:srgbClr val="318F58"/>
                </a:solidFill>
              </a:ln>
              <a:latin typeface="Arial" charset="0"/>
              <a:ea typeface="Arial" charset="0"/>
              <a:cs typeface="Arial" charset="0"/>
            </a:endParaRPr>
          </a:p>
          <a:p>
            <a:pPr algn="ctr"/>
            <a:endParaRPr lang="en-US" sz="1800" dirty="0">
              <a:ln>
                <a:solidFill>
                  <a:srgbClr val="318F58"/>
                </a:solidFill>
              </a:ln>
              <a:latin typeface="Arial" charset="0"/>
              <a:ea typeface="Arial" charset="0"/>
              <a:cs typeface="Arial" charset="0"/>
            </a:endParaRPr>
          </a:p>
          <a:p>
            <a:pPr algn="ctr"/>
            <a:endParaRPr lang="en-US" sz="1800" dirty="0">
              <a:ln>
                <a:solidFill>
                  <a:srgbClr val="318F58"/>
                </a:solidFill>
              </a:ln>
              <a:latin typeface="Arial" charset="0"/>
              <a:ea typeface="Arial" charset="0"/>
              <a:cs typeface="Arial" charset="0"/>
            </a:endParaRPr>
          </a:p>
          <a:p>
            <a:r>
              <a:rPr lang="en-US" sz="2400" b="1" dirty="0">
                <a:solidFill>
                  <a:srgbClr val="7EB761"/>
                </a:solidFill>
                <a:latin typeface="Arial" charset="0"/>
                <a:cs typeface="Arial" charset="0"/>
              </a:rPr>
              <a:t>  </a:t>
            </a:r>
            <a:r>
              <a:rPr lang="en-US" sz="2400" b="1" dirty="0">
                <a:solidFill>
                  <a:srgbClr val="2E8652"/>
                </a:solidFill>
                <a:latin typeface="Arial" charset="0"/>
                <a:cs typeface="Arial" charset="0"/>
              </a:rPr>
              <a:t>Service Use Case:</a:t>
            </a: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18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2000" dirty="0">
              <a:ln>
                <a:solidFill>
                  <a:srgbClr val="318F58"/>
                </a:solidFill>
              </a:ln>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r>
              <a:rPr lang="en-US" sz="2400" b="1" dirty="0">
                <a:solidFill>
                  <a:srgbClr val="7EB761"/>
                </a:solidFill>
                <a:latin typeface="Arial" charset="0"/>
                <a:cs typeface="Arial" charset="0"/>
              </a:rPr>
              <a:t>  </a:t>
            </a:r>
          </a:p>
          <a:p>
            <a:endParaRPr lang="en-US" sz="2400" b="1" dirty="0">
              <a:solidFill>
                <a:srgbClr val="7EB761"/>
              </a:solidFill>
              <a:latin typeface="Arial" charset="0"/>
              <a:cs typeface="Arial" charset="0"/>
            </a:endParaRPr>
          </a:p>
          <a:p>
            <a:endParaRPr lang="en-US" sz="2400" b="1" dirty="0">
              <a:solidFill>
                <a:srgbClr val="7EB761"/>
              </a:solidFill>
              <a:latin typeface="Arial" charset="0"/>
              <a:cs typeface="Arial" charset="0"/>
            </a:endParaRPr>
          </a:p>
          <a:p>
            <a:pPr algn="ctr"/>
            <a:endParaRPr lang="en-US" sz="1800" dirty="0">
              <a:solidFill>
                <a:srgbClr val="2E8652"/>
              </a:solidFill>
              <a:latin typeface="Arial" charset="0"/>
              <a:ea typeface="Arial" charset="0"/>
              <a:cs typeface="Arial" charset="0"/>
            </a:endParaRPr>
          </a:p>
          <a:p>
            <a:r>
              <a:rPr lang="en-GB" sz="1800" dirty="0">
                <a:latin typeface="Arial" panose="020B0604020202020204" pitchFamily="34" charset="0"/>
                <a:cs typeface="Arial" panose="020B0604020202020204" pitchFamily="34" charset="0"/>
              </a:rPr>
              <a:t>Peter Hertz, chief executive officer (CEO) of the Laikipia Wildlife Forum (LWF) noted that the maps are effective tools for assessing impact of eradication strategies. “The maps produced so far, provide us with baseline data on where the invasive plants currently are. We can therefore do a before and after assessment to gauge progress made in eradicating them.”</a:t>
            </a:r>
          </a:p>
          <a:p>
            <a:pPr algn="ctr"/>
            <a:endParaRPr lang="en-GB" sz="1800" dirty="0">
              <a:latin typeface="Arial" panose="020B0604020202020204" pitchFamily="34" charset="0"/>
              <a:cs typeface="Arial" panose="020B0604020202020204" pitchFamily="34" charset="0"/>
            </a:endParaRPr>
          </a:p>
          <a:p>
            <a:r>
              <a:rPr lang="en-US" sz="2400" b="1" dirty="0">
                <a:solidFill>
                  <a:srgbClr val="2E8652"/>
                </a:solidFill>
                <a:latin typeface="Arial" charset="0"/>
                <a:cs typeface="Arial" charset="0"/>
              </a:rPr>
              <a:t> Selected Indicators / Metrics:</a:t>
            </a:r>
          </a:p>
          <a:p>
            <a:endParaRPr lang="en-US" sz="2400" b="1" dirty="0">
              <a:solidFill>
                <a:srgbClr val="2E8652"/>
              </a:solidFill>
              <a:latin typeface="Arial" charset="0"/>
              <a:cs typeface="Arial" charset="0"/>
            </a:endParaRPr>
          </a:p>
          <a:p>
            <a:endParaRPr lang="en-US" sz="2400" b="1" dirty="0">
              <a:solidFill>
                <a:srgbClr val="2E8652"/>
              </a:solidFill>
              <a:latin typeface="Arial" charset="0"/>
              <a:cs typeface="Arial" charset="0"/>
            </a:endParaRPr>
          </a:p>
          <a:p>
            <a:endParaRPr lang="en-US" sz="2400" b="1" dirty="0">
              <a:solidFill>
                <a:srgbClr val="2E8652"/>
              </a:solidFill>
              <a:latin typeface="Arial" charset="0"/>
              <a:cs typeface="Arial" charset="0"/>
            </a:endParaRPr>
          </a:p>
          <a:p>
            <a:endParaRPr lang="en-US" sz="2400" b="1" dirty="0">
              <a:solidFill>
                <a:srgbClr val="2E8652"/>
              </a:solidFill>
              <a:latin typeface="Arial" charset="0"/>
              <a:cs typeface="Arial" charset="0"/>
            </a:endParaRPr>
          </a:p>
          <a:p>
            <a:pPr algn="ctr"/>
            <a:endParaRPr lang="en-US" sz="2400" b="1" dirty="0">
              <a:solidFill>
                <a:srgbClr val="2E8652"/>
              </a:solidFill>
              <a:latin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a:p>
            <a:pPr algn="ctr"/>
            <a:endParaRPr lang="en-US" sz="1800" dirty="0">
              <a:solidFill>
                <a:srgbClr val="7EB761"/>
              </a:solidFill>
              <a:latin typeface="Arial" charset="0"/>
              <a:ea typeface="Arial" charset="0"/>
              <a:cs typeface="Arial" charset="0"/>
            </a:endParaRPr>
          </a:p>
        </p:txBody>
      </p:sp>
      <p:sp>
        <p:nvSpPr>
          <p:cNvPr id="63" name="TextBox 62">
            <a:extLst>
              <a:ext uri="{FF2B5EF4-FFF2-40B4-BE49-F238E27FC236}">
                <a16:creationId xmlns:a16="http://schemas.microsoft.com/office/drawing/2014/main" id="{4362F672-86C4-8E4F-B462-EC3ACDFDE00B}"/>
              </a:ext>
            </a:extLst>
          </p:cNvPr>
          <p:cNvSpPr txBox="1">
            <a:spLocks noChangeAspect="1"/>
          </p:cNvSpPr>
          <p:nvPr/>
        </p:nvSpPr>
        <p:spPr>
          <a:xfrm>
            <a:off x="23298042" y="4033708"/>
            <a:ext cx="10733630" cy="8063746"/>
          </a:xfrm>
          <a:prstGeom prst="rect">
            <a:avLst/>
          </a:prstGeom>
          <a:noFill/>
          <a:ln>
            <a:solidFill>
              <a:srgbClr val="2E8652"/>
            </a:solidFill>
          </a:ln>
        </p:spPr>
        <p:txBody>
          <a:bodyPr wrap="square" rtlCol="0">
            <a:spAutoFit/>
          </a:bodyPr>
          <a:lstStyle/>
          <a:p>
            <a:pPr algn="ctr">
              <a:lnSpc>
                <a:spcPct val="150000"/>
              </a:lnSpc>
            </a:pPr>
            <a:r>
              <a:rPr lang="en-US" sz="3600" b="1" dirty="0">
                <a:solidFill>
                  <a:srgbClr val="2E8652"/>
                </a:solidFill>
                <a:latin typeface="Arial" charset="0"/>
                <a:ea typeface="Arial" charset="0"/>
                <a:cs typeface="Arial" charset="0"/>
              </a:rPr>
              <a:t>Theory of Change</a:t>
            </a:r>
          </a:p>
          <a:p>
            <a:pPr algn="ctr"/>
            <a:r>
              <a:rPr lang="en-US" sz="2400" b="1" dirty="0">
                <a:solidFill>
                  <a:srgbClr val="2E8652"/>
                </a:solidFill>
                <a:latin typeface="Arial" charset="0"/>
                <a:cs typeface="Arial" charset="0"/>
              </a:rPr>
              <a:t>To Achieve Sustainability</a:t>
            </a:r>
          </a:p>
          <a:p>
            <a:pPr algn="ctr"/>
            <a:endParaRPr lang="en-US" sz="2400" b="1" dirty="0">
              <a:solidFill>
                <a:srgbClr val="7EB761"/>
              </a:solidFill>
              <a:latin typeface="Arial" charset="0"/>
              <a:cs typeface="Arial" charset="0"/>
            </a:endParaRPr>
          </a:p>
          <a:p>
            <a:pPr lvl="0"/>
            <a:r>
              <a:rPr lang="en-US" sz="2400" b="1" dirty="0">
                <a:solidFill>
                  <a:srgbClr val="2E8652"/>
                </a:solidFill>
                <a:latin typeface="Arial" charset="0"/>
                <a:ea typeface="Arial" charset="0"/>
                <a:cs typeface="Arial" charset="0"/>
              </a:rPr>
              <a:t>Assumptions: </a:t>
            </a:r>
            <a:r>
              <a:rPr lang="en-US" sz="2000" dirty="0">
                <a:latin typeface="Arial" panose="020B0604020202020204" pitchFamily="34" charset="0"/>
                <a:cs typeface="Arial" panose="020B0604020202020204" pitchFamily="34" charset="0"/>
              </a:rPr>
              <a:t>Availability of funds, Skills, Collaboration</a:t>
            </a:r>
            <a:endParaRPr lang="en-GB" sz="2000" dirty="0">
              <a:latin typeface="Arial" panose="020B0604020202020204" pitchFamily="34" charset="0"/>
              <a:cs typeface="Arial" panose="020B0604020202020204" pitchFamily="34" charset="0"/>
            </a:endParaRPr>
          </a:p>
          <a:p>
            <a:endParaRPr lang="en-US" sz="2400" b="1" dirty="0">
              <a:solidFill>
                <a:srgbClr val="2E8652"/>
              </a:solidFill>
              <a:latin typeface="Arial" charset="0"/>
              <a:ea typeface="Arial" charset="0"/>
              <a:cs typeface="Arial" charset="0"/>
            </a:endParaRPr>
          </a:p>
          <a:p>
            <a:r>
              <a:rPr lang="en-US" sz="2400" b="1" dirty="0">
                <a:solidFill>
                  <a:srgbClr val="2E8652"/>
                </a:solidFill>
                <a:latin typeface="Arial" charset="0"/>
                <a:ea typeface="Arial" charset="0"/>
                <a:cs typeface="Arial" charset="0"/>
              </a:rPr>
              <a:t>Inputs:</a:t>
            </a:r>
            <a:r>
              <a:rPr lang="en-US" sz="2400" dirty="0"/>
              <a:t> </a:t>
            </a:r>
            <a:r>
              <a:rPr lang="en-US" sz="2000" dirty="0">
                <a:latin typeface="Arial" panose="020B0604020202020204" pitchFamily="34" charset="0"/>
                <a:cs typeface="Arial" panose="020B0604020202020204" pitchFamily="34" charset="0"/>
              </a:rPr>
              <a:t>Stakeholder Engagements, Data collection, Technical exchanges</a:t>
            </a:r>
            <a:endParaRPr lang="en-US" sz="2000" b="1" dirty="0">
              <a:solidFill>
                <a:srgbClr val="2E8652"/>
              </a:solidFill>
              <a:latin typeface="Arial" panose="020B0604020202020204" pitchFamily="34" charset="0"/>
              <a:ea typeface="Arial" charset="0"/>
              <a:cs typeface="Arial" panose="020B0604020202020204" pitchFamily="34" charset="0"/>
            </a:endParaRPr>
          </a:p>
          <a:p>
            <a:endParaRPr lang="en-US" sz="2000" b="1" dirty="0">
              <a:solidFill>
                <a:srgbClr val="2E8652"/>
              </a:solidFill>
              <a:latin typeface="Arial" panose="020B0604020202020204" pitchFamily="34" charset="0"/>
              <a:ea typeface="Arial" charset="0"/>
              <a:cs typeface="Arial" panose="020B0604020202020204" pitchFamily="34" charset="0"/>
            </a:endParaRPr>
          </a:p>
          <a:p>
            <a:r>
              <a:rPr lang="en-US" sz="2400" b="1" dirty="0">
                <a:solidFill>
                  <a:srgbClr val="2E8652"/>
                </a:solidFill>
                <a:latin typeface="Arial" charset="0"/>
                <a:ea typeface="Arial" charset="0"/>
                <a:cs typeface="Arial" charset="0"/>
              </a:rPr>
              <a:t>Outputs: </a:t>
            </a:r>
            <a:r>
              <a:rPr lang="en-US" sz="2000" dirty="0">
                <a:latin typeface="Arial" panose="020B0604020202020204" pitchFamily="34" charset="0"/>
                <a:cs typeface="Arial" panose="020B0604020202020204" pitchFamily="34" charset="0"/>
              </a:rPr>
              <a:t>Mobile application for data offline data collection, Maps, Training materials</a:t>
            </a:r>
            <a:endParaRPr lang="en-GB" sz="2000" dirty="0">
              <a:latin typeface="Arial" panose="020B0604020202020204" pitchFamily="34" charset="0"/>
              <a:cs typeface="Arial" panose="020B0604020202020204" pitchFamily="34" charset="0"/>
            </a:endParaRPr>
          </a:p>
          <a:p>
            <a:pPr lvl="0"/>
            <a:endParaRPr lang="en-US" sz="2400" b="1" dirty="0">
              <a:solidFill>
                <a:srgbClr val="2E8652"/>
              </a:solidFill>
              <a:latin typeface="Arial" charset="0"/>
              <a:ea typeface="Arial" charset="0"/>
              <a:cs typeface="Arial" charset="0"/>
            </a:endParaRPr>
          </a:p>
          <a:p>
            <a:pPr lvl="0"/>
            <a:r>
              <a:rPr lang="en-US" sz="2400" b="1" dirty="0">
                <a:solidFill>
                  <a:srgbClr val="2E8652"/>
                </a:solidFill>
                <a:latin typeface="Arial" charset="0"/>
                <a:ea typeface="Arial" charset="0"/>
                <a:cs typeface="Arial" charset="0"/>
              </a:rPr>
              <a:t>Outcomes</a:t>
            </a:r>
            <a:r>
              <a:rPr lang="en-US" sz="2000" b="1" dirty="0">
                <a:solidFill>
                  <a:srgbClr val="2E8652"/>
                </a:solidFill>
                <a:latin typeface="Arial" panose="020B0604020202020204" pitchFamily="34" charset="0"/>
                <a:ea typeface="Arial" charset="0"/>
                <a:cs typeface="Arial" panose="020B0604020202020204" pitchFamily="34" charset="0"/>
              </a:rPr>
              <a:t>: </a:t>
            </a:r>
            <a:r>
              <a:rPr lang="en-US" sz="2000" dirty="0">
                <a:latin typeface="Arial" panose="020B0604020202020204" pitchFamily="34" charset="0"/>
                <a:cs typeface="Arial" panose="020B0604020202020204" pitchFamily="34" charset="0"/>
              </a:rPr>
              <a:t>More people trained on mapping and predicting the distribution of invasive species, Improved capacity in prioritizing, and planning of the conservation areas, Improved access to invasive species distribution data, Improved and efficient data collection, archiving and retrieving process.</a:t>
            </a:r>
            <a:endParaRPr lang="en-GB" sz="2000" dirty="0">
              <a:latin typeface="Arial" panose="020B0604020202020204" pitchFamily="34" charset="0"/>
              <a:cs typeface="Arial" panose="020B0604020202020204" pitchFamily="34" charset="0"/>
            </a:endParaRPr>
          </a:p>
          <a:p>
            <a:pPr lvl="0"/>
            <a:endParaRPr lang="en-US" sz="2400" b="1" dirty="0">
              <a:solidFill>
                <a:srgbClr val="2E8652"/>
              </a:solidFill>
              <a:latin typeface="Arial" charset="0"/>
              <a:ea typeface="Arial" charset="0"/>
              <a:cs typeface="Arial" charset="0"/>
            </a:endParaRPr>
          </a:p>
          <a:p>
            <a:pPr lvl="0"/>
            <a:r>
              <a:rPr lang="en-US" sz="2400" b="1" dirty="0">
                <a:solidFill>
                  <a:srgbClr val="2E8652"/>
                </a:solidFill>
                <a:latin typeface="Arial" charset="0"/>
                <a:ea typeface="Arial" charset="0"/>
                <a:cs typeface="Arial" charset="0"/>
              </a:rPr>
              <a:t>Impact:</a:t>
            </a:r>
          </a:p>
          <a:p>
            <a:pPr lvl="0"/>
            <a:r>
              <a:rPr lang="en-US" sz="2400" b="1" dirty="0">
                <a:solidFill>
                  <a:srgbClr val="2E8652"/>
                </a:solidFill>
                <a:latin typeface="Arial" charset="0"/>
                <a:ea typeface="Arial" charset="0"/>
                <a:cs typeface="Arial" charset="0"/>
              </a:rPr>
              <a:t> </a:t>
            </a:r>
            <a:r>
              <a:rPr lang="en-US" sz="2000" dirty="0">
                <a:latin typeface="Arial" panose="020B0604020202020204" pitchFamily="34" charset="0"/>
                <a:cs typeface="Arial" panose="020B0604020202020204" pitchFamily="34" charset="0"/>
              </a:rPr>
              <a:t>Information on distribution of invasive species would assist in managing rangeland ecosystems within Laikipia Samburu region and in assessing implications of climate-induced changes on future land use patterns. Maps on distribution of invasive species will be used by NRT, LWF, county governments and other NGO’s in allocating resources to eradicate the invasive species and also in soliciting for funds from donors.</a:t>
            </a:r>
          </a:p>
          <a:p>
            <a:endParaRPr lang="en-US" sz="2000" dirty="0">
              <a:ln>
                <a:solidFill>
                  <a:srgbClr val="318F58"/>
                </a:solidFill>
              </a:ln>
              <a:latin typeface="Arial" charset="0"/>
              <a:ea typeface="Arial" charset="0"/>
              <a:cs typeface="Arial" charset="0"/>
            </a:endParaRPr>
          </a:p>
        </p:txBody>
      </p:sp>
      <p:pic>
        <p:nvPicPr>
          <p:cNvPr id="51" name="Picture 50">
            <a:extLst>
              <a:ext uri="{FF2B5EF4-FFF2-40B4-BE49-F238E27FC236}">
                <a16:creationId xmlns:a16="http://schemas.microsoft.com/office/drawing/2014/main" id="{1C16AE18-F7E7-4244-818D-C28CA71705B9}"/>
              </a:ext>
            </a:extLst>
          </p:cNvPr>
          <p:cNvPicPr>
            <a:picLocks noChangeAspect="1"/>
          </p:cNvPicPr>
          <p:nvPr/>
        </p:nvPicPr>
        <p:blipFill>
          <a:blip r:embed="rId5"/>
          <a:stretch>
            <a:fillRect/>
          </a:stretch>
        </p:blipFill>
        <p:spPr>
          <a:xfrm>
            <a:off x="26999512" y="942521"/>
            <a:ext cx="7269036" cy="841248"/>
          </a:xfrm>
          <a:prstGeom prst="rect">
            <a:avLst/>
          </a:prstGeom>
        </p:spPr>
      </p:pic>
      <p:sp>
        <p:nvSpPr>
          <p:cNvPr id="45" name="TextBox 44">
            <a:extLst>
              <a:ext uri="{FF2B5EF4-FFF2-40B4-BE49-F238E27FC236}">
                <a16:creationId xmlns:a16="http://schemas.microsoft.com/office/drawing/2014/main" id="{A975E974-4451-E248-9B1F-D5C50AD556C2}"/>
              </a:ext>
            </a:extLst>
          </p:cNvPr>
          <p:cNvSpPr txBox="1"/>
          <p:nvPr/>
        </p:nvSpPr>
        <p:spPr>
          <a:xfrm>
            <a:off x="517873" y="13704770"/>
            <a:ext cx="10881358" cy="6867906"/>
          </a:xfrm>
          <a:prstGeom prst="rect">
            <a:avLst/>
          </a:prstGeom>
          <a:noFill/>
          <a:ln>
            <a:solidFill>
              <a:srgbClr val="2E8652"/>
            </a:solidFill>
          </a:ln>
        </p:spPr>
        <p:txBody>
          <a:bodyPr wrap="square" rtlCol="0">
            <a:spAutoFit/>
          </a:bodyPr>
          <a:lstStyle/>
          <a:p>
            <a:pPr algn="ctr"/>
            <a:r>
              <a:rPr lang="en-US" sz="3600" b="1" dirty="0">
                <a:solidFill>
                  <a:srgbClr val="2E8652"/>
                </a:solidFill>
                <a:latin typeface="Arial" charset="0"/>
                <a:cs typeface="Arial" charset="0"/>
              </a:rPr>
              <a:t>Science Collaborations, Earth Observations, Models, and Methods</a:t>
            </a:r>
          </a:p>
          <a:p>
            <a:r>
              <a:rPr lang="en-US" sz="2400" b="1" dirty="0">
                <a:solidFill>
                  <a:srgbClr val="7EB761"/>
                </a:solidFill>
                <a:latin typeface="Arial" charset="0"/>
                <a:cs typeface="Arial" charset="0"/>
              </a:rPr>
              <a:t>  </a:t>
            </a:r>
            <a:r>
              <a:rPr lang="en-US" sz="2000" dirty="0">
                <a:latin typeface="Arial" charset="0"/>
                <a:ea typeface="Arial" charset="0"/>
                <a:cs typeface="Arial" charset="0"/>
              </a:rPr>
              <a:t> </a:t>
            </a:r>
            <a:r>
              <a:rPr lang="en-US" sz="2400" b="1" dirty="0">
                <a:solidFill>
                  <a:srgbClr val="7EB761"/>
                </a:solidFill>
                <a:latin typeface="Arial" charset="0"/>
                <a:cs typeface="Arial" charset="0"/>
              </a:rPr>
              <a:t>   </a:t>
            </a:r>
          </a:p>
          <a:p>
            <a:r>
              <a:rPr lang="en-US" sz="2400" b="1" dirty="0">
                <a:solidFill>
                  <a:srgbClr val="2E8652"/>
                </a:solidFill>
                <a:latin typeface="Arial" charset="0"/>
                <a:cs typeface="Arial" charset="0"/>
              </a:rPr>
              <a:t>Earth Observations / Models / Methods </a:t>
            </a:r>
          </a:p>
          <a:p>
            <a:endParaRPr lang="en-US" sz="2400" b="1" dirty="0">
              <a:solidFill>
                <a:srgbClr val="2E8652"/>
              </a:solidFill>
              <a:latin typeface="Arial" charset="0"/>
              <a:cs typeface="Arial" charset="0"/>
            </a:endParaRPr>
          </a:p>
          <a:p>
            <a:pPr>
              <a:lnSpc>
                <a:spcPct val="150000"/>
              </a:lnSpc>
            </a:pPr>
            <a:r>
              <a:rPr lang="en-US" sz="2000" dirty="0">
                <a:latin typeface="Arial" panose="020B0604020202020204" pitchFamily="34" charset="0"/>
                <a:cs typeface="Arial" panose="020B0604020202020204" pitchFamily="34" charset="0"/>
              </a:rPr>
              <a:t>The service involves </a:t>
            </a:r>
            <a:r>
              <a:rPr lang="en-GB" sz="2000" dirty="0">
                <a:latin typeface="Arial" panose="020B0604020202020204" pitchFamily="34" charset="0"/>
                <a:cs typeface="Arial" panose="020B0604020202020204" pitchFamily="34" charset="0"/>
              </a:rPr>
              <a:t>mapping and modelling of the invasive species using occurrence data, which is then applied to a predictive model to identify where suitable environments for invasive species are likely to occur under current and future climate conditions under Representative Climate Pathways (RCPs) 2.6 and 8.5. The RCP 2.6 represents the lowest Greenhouse Gas (GHG) concentration pathway, whereas RCP 8.5 represents the extreme GHG concentration pathway. The current distribution of the invasive plant species is sampled using an Android based application through a citizen science approach and modelled into current and future scenarios using a time-series of vegetation indices from Moderate Resolution Imaging Spectroradiometer (MODIS) satellite, Elevation (SRTM) and WorldClim data.</a:t>
            </a:r>
          </a:p>
          <a:p>
            <a:pPr>
              <a:lnSpc>
                <a:spcPct val="150000"/>
              </a:lnSpc>
            </a:pPr>
            <a:r>
              <a:rPr lang="en-GB" sz="2000" b="1" dirty="0">
                <a:latin typeface="Arial" panose="020B0604020202020204" pitchFamily="34" charset="0"/>
                <a:cs typeface="Arial" panose="020B0604020202020204" pitchFamily="34" charset="0"/>
              </a:rPr>
              <a:t> </a:t>
            </a:r>
            <a:endParaRPr lang="en-US" sz="2000" dirty="0">
              <a:latin typeface="Arial" charset="0"/>
              <a:ea typeface="Arial" charset="0"/>
              <a:cs typeface="Arial"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077958" y="6272853"/>
            <a:ext cx="8119820" cy="5714561"/>
          </a:xfrm>
          <a:prstGeom prst="rect">
            <a:avLst/>
          </a:prstGeom>
          <a:ln>
            <a:noFill/>
          </a:ln>
        </p:spPr>
      </p:pic>
      <p:sp>
        <p:nvSpPr>
          <p:cNvPr id="8" name="Rectangle 7"/>
          <p:cNvSpPr/>
          <p:nvPr/>
        </p:nvSpPr>
        <p:spPr>
          <a:xfrm>
            <a:off x="12339178" y="12201700"/>
            <a:ext cx="10130979" cy="12275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lumMod val="95000"/>
                    <a:lumOff val="5000"/>
                  </a:schemeClr>
                </a:solidFill>
                <a:latin typeface="Arial" panose="020B0604020202020204" pitchFamily="34" charset="0"/>
                <a:cs typeface="Arial" panose="020B0604020202020204" pitchFamily="34" charset="0"/>
              </a:rPr>
              <a:t>Fig.1: Local community members use a mobile application in data collection (Source: Business Daily News; url </a:t>
            </a:r>
            <a:r>
              <a:rPr lang="en-US" sz="2000" dirty="0">
                <a:solidFill>
                  <a:schemeClr val="accent1"/>
                </a:solidFill>
                <a:latin typeface="Arial" panose="020B0604020202020204" pitchFamily="34" charset="0"/>
                <a:cs typeface="Arial" panose="020B0604020202020204" pitchFamily="34" charset="0"/>
              </a:rPr>
              <a:t>https://www.businessdailyafrica.com/news/Pastoralists-go-digital/539546-4544716-f7nany/index.html</a:t>
            </a:r>
            <a:endParaRPr lang="en-GB" sz="20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339178" y="15784024"/>
            <a:ext cx="4925995" cy="4082499"/>
          </a:xfrm>
          <a:prstGeom prst="rect">
            <a:avLst/>
          </a:prstGeom>
          <a:ln>
            <a:solidFill>
              <a:schemeClr val="tx1"/>
            </a:solidFill>
          </a:ln>
        </p:spPr>
      </p:pic>
      <p:sp>
        <p:nvSpPr>
          <p:cNvPr id="53" name="Rectangle 52"/>
          <p:cNvSpPr/>
          <p:nvPr/>
        </p:nvSpPr>
        <p:spPr>
          <a:xfrm>
            <a:off x="17482717" y="20114027"/>
            <a:ext cx="5152185" cy="8626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solidFill>
                <a:latin typeface="Arial" panose="020B0604020202020204" pitchFamily="34" charset="0"/>
                <a:cs typeface="Arial" panose="020B0604020202020204" pitchFamily="34" charset="0"/>
              </a:rPr>
              <a:t>Fig. 3: </a:t>
            </a:r>
            <a:r>
              <a:rPr lang="en-GB" sz="1800" dirty="0">
                <a:solidFill>
                  <a:schemeClr val="tx1"/>
                </a:solidFill>
                <a:latin typeface="Arial" panose="020B0604020202020204" pitchFamily="34" charset="0"/>
                <a:cs typeface="Arial" panose="020B0604020202020204" pitchFamily="34" charset="0"/>
              </a:rPr>
              <a:t>The current and potential distribution under RCP 2.6 and RCP 8.5 for the years 2050 and 2070 for A. reficiens</a:t>
            </a:r>
          </a:p>
        </p:txBody>
      </p:sp>
      <p:pic>
        <p:nvPicPr>
          <p:cNvPr id="46" name="Picture 45"/>
          <p:cNvPicPr/>
          <p:nvPr/>
        </p:nvPicPr>
        <p:blipFill rotWithShape="1">
          <a:blip r:embed="rId8">
            <a:extLst>
              <a:ext uri="{28A0092B-C50C-407E-A947-70E740481C1C}">
                <a14:useLocalDpi xmlns:a14="http://schemas.microsoft.com/office/drawing/2010/main" val="0"/>
              </a:ext>
            </a:extLst>
          </a:blip>
          <a:srcRect b="18556"/>
          <a:stretch/>
        </p:blipFill>
        <p:spPr bwMode="auto">
          <a:xfrm>
            <a:off x="17470898" y="15784023"/>
            <a:ext cx="4432172" cy="4076865"/>
          </a:xfrm>
          <a:prstGeom prst="rect">
            <a:avLst/>
          </a:prstGeom>
          <a:ln w="6350">
            <a:solidFill>
              <a:schemeClr val="tx1"/>
            </a:solidFill>
          </a:ln>
          <a:extLst>
            <a:ext uri="{53640926-AAD7-44D8-BBD7-CCE9431645EC}">
              <a14:shadowObscured xmlns:a14="http://schemas.microsoft.com/office/drawing/2010/main"/>
            </a:ext>
          </a:extLst>
        </p:spPr>
      </p:pic>
      <p:sp>
        <p:nvSpPr>
          <p:cNvPr id="48" name="Rectangle 47"/>
          <p:cNvSpPr/>
          <p:nvPr/>
        </p:nvSpPr>
        <p:spPr>
          <a:xfrm>
            <a:off x="12023654" y="20195266"/>
            <a:ext cx="4714584" cy="636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800" dirty="0">
                <a:solidFill>
                  <a:schemeClr val="tx1">
                    <a:lumMod val="95000"/>
                    <a:lumOff val="5000"/>
                  </a:schemeClr>
                </a:solidFill>
                <a:latin typeface="Arial" panose="020B0604020202020204" pitchFamily="34" charset="0"/>
                <a:cs typeface="Arial" panose="020B0604020202020204" pitchFamily="34" charset="0"/>
              </a:rPr>
              <a:t>Fig. 2: Invasive Species Mapper</a:t>
            </a:r>
          </a:p>
          <a:p>
            <a:r>
              <a:rPr lang="en-US" sz="1800" dirty="0">
                <a:solidFill>
                  <a:schemeClr val="tx1">
                    <a:lumMod val="95000"/>
                    <a:lumOff val="5000"/>
                  </a:schemeClr>
                </a:solidFill>
                <a:latin typeface="Arial" panose="020B0604020202020204" pitchFamily="34" charset="0"/>
                <a:cs typeface="Arial" panose="020B0604020202020204" pitchFamily="34" charset="0"/>
              </a:rPr>
              <a:t> Visualization Tool</a:t>
            </a:r>
            <a:endParaRPr lang="en-GB" sz="1800" dirty="0">
              <a:solidFill>
                <a:schemeClr val="tx1">
                  <a:lumMod val="95000"/>
                  <a:lumOff val="5000"/>
                </a:schemeClr>
              </a:solidFill>
              <a:latin typeface="Arial" panose="020B0604020202020204" pitchFamily="34" charset="0"/>
              <a:cs typeface="Arial" panose="020B0604020202020204" pitchFamily="34" charset="0"/>
            </a:endParaRPr>
          </a:p>
        </p:txBody>
      </p:sp>
      <p:pic>
        <p:nvPicPr>
          <p:cNvPr id="49" name="Picture 48">
            <a:extLst>
              <a:ext uri="{FF2B5EF4-FFF2-40B4-BE49-F238E27FC236}">
                <a16:creationId xmlns:a16="http://schemas.microsoft.com/office/drawing/2014/main" id="{F3091A5A-6E2D-2A42-AD78-3C17AF762A5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75206" y="21656103"/>
            <a:ext cx="19543652" cy="1591056"/>
          </a:xfrm>
          <a:prstGeom prst="rect">
            <a:avLst/>
          </a:prstGeom>
        </p:spPr>
      </p:pic>
    </p:spTree>
    <p:extLst>
      <p:ext uri="{BB962C8B-B14F-4D97-AF65-F5344CB8AC3E}">
        <p14:creationId xmlns:p14="http://schemas.microsoft.com/office/powerpoint/2010/main" val="41594289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1918</TotalTime>
  <Words>895</Words>
  <Application>Microsoft Office PowerPoint</Application>
  <PresentationFormat>Custom</PresentationFormat>
  <Paragraphs>117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Brittany Stevens</cp:lastModifiedBy>
  <cp:revision>174</cp:revision>
  <cp:lastPrinted>2018-09-21T18:31:57Z</cp:lastPrinted>
  <dcterms:created xsi:type="dcterms:W3CDTF">2017-08-02T18:32:15Z</dcterms:created>
  <dcterms:modified xsi:type="dcterms:W3CDTF">2018-11-15T15:25:35Z</dcterms:modified>
</cp:coreProperties>
</file>