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4747200" cy="23774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488">
          <p15:clr>
            <a:srgbClr val="A4A3A4"/>
          </p15:clr>
        </p15:guide>
        <p15:guide id="2" pos="109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9" d="100"/>
          <a:sy n="19" d="100"/>
        </p:scale>
        <p:origin x="12" y="24"/>
      </p:cViewPr>
      <p:guideLst>
        <p:guide orient="horz" pos="7488"/>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73163" y="1143000"/>
            <a:ext cx="4511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76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3163" y="1143000"/>
            <a:ext cx="4511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86"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59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606040" y="3890859"/>
            <a:ext cx="29535121" cy="82770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20800"/>
              <a:buFont typeface="Calibri"/>
              <a:buNone/>
              <a:defRPr sz="20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343400" y="12487065"/>
            <a:ext cx="26060400" cy="5739975"/>
          </a:xfrm>
          <a:prstGeom prst="rect">
            <a:avLst/>
          </a:prstGeom>
          <a:noFill/>
          <a:ln>
            <a:noFill/>
          </a:ln>
        </p:spPr>
        <p:txBody>
          <a:bodyPr spcFirstLastPara="1" wrap="square" lIns="91425" tIns="45700" rIns="91425" bIns="45700" anchor="t" anchorCtr="0"/>
          <a:lstStyle>
            <a:lvl1pPr marR="0" lvl="0" algn="ctr" rtl="0">
              <a:lnSpc>
                <a:spcPct val="90000"/>
              </a:lnSpc>
              <a:spcBef>
                <a:spcPts val="3467"/>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1pPr>
            <a:lvl2pPr marR="0" lvl="1" algn="ctr"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2pPr>
            <a:lvl3pPr marR="0" lvl="2" algn="ctr" rtl="0">
              <a:lnSpc>
                <a:spcPct val="90000"/>
              </a:lnSpc>
              <a:spcBef>
                <a:spcPts val="1733"/>
              </a:spcBef>
              <a:spcAft>
                <a:spcPts val="0"/>
              </a:spcAft>
              <a:buClr>
                <a:schemeClr val="dk1"/>
              </a:buClr>
              <a:buSzPts val="6240"/>
              <a:buFont typeface="Arial"/>
              <a:buNone/>
              <a:defRPr sz="6240" b="0" i="0" u="none" strike="noStrike" cap="none">
                <a:solidFill>
                  <a:schemeClr val="dk1"/>
                </a:solidFill>
                <a:latin typeface="Calibri"/>
                <a:ea typeface="Calibri"/>
                <a:cs typeface="Calibri"/>
                <a:sym typeface="Calibri"/>
              </a:defRPr>
            </a:lvl3pPr>
            <a:lvl4pPr marR="0" lvl="3"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4pPr>
            <a:lvl5pPr marR="0" lvl="4"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5pPr>
            <a:lvl6pPr marR="0" lvl="5"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6pPr>
            <a:lvl7pPr marR="0" lvl="6"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7pPr>
            <a:lvl8pPr marR="0" lvl="7"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8pPr>
            <a:lvl9pPr marR="0" lvl="8"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19" name="Google Shape;19;p2"/>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20" name="Google Shape;20;p2"/>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b="0" i="0" u="none" strike="noStrike" cap="none">
                <a:solidFill>
                  <a:srgbClr val="888888"/>
                </a:solidFill>
                <a:latin typeface="Calibri"/>
                <a:ea typeface="Calibri"/>
                <a:cs typeface="Calibri"/>
                <a:sym typeface="Calibri"/>
              </a:defRPr>
            </a:lvl1pPr>
            <a:lvl2pPr marL="0" marR="0" lvl="1" indent="0" algn="r" rtl="0">
              <a:spcBef>
                <a:spcPts val="0"/>
              </a:spcBef>
              <a:buNone/>
              <a:defRPr sz="4160" b="0" i="0" u="none" strike="noStrike" cap="none">
                <a:solidFill>
                  <a:srgbClr val="888888"/>
                </a:solidFill>
                <a:latin typeface="Calibri"/>
                <a:ea typeface="Calibri"/>
                <a:cs typeface="Calibri"/>
                <a:sym typeface="Calibri"/>
              </a:defRPr>
            </a:lvl2pPr>
            <a:lvl3pPr marL="0" marR="0" lvl="2" indent="0" algn="r" rtl="0">
              <a:spcBef>
                <a:spcPts val="0"/>
              </a:spcBef>
              <a:buNone/>
              <a:defRPr sz="4160" b="0" i="0" u="none" strike="noStrike" cap="none">
                <a:solidFill>
                  <a:srgbClr val="888888"/>
                </a:solidFill>
                <a:latin typeface="Calibri"/>
                <a:ea typeface="Calibri"/>
                <a:cs typeface="Calibri"/>
                <a:sym typeface="Calibri"/>
              </a:defRPr>
            </a:lvl3pPr>
            <a:lvl4pPr marL="0" marR="0" lvl="3" indent="0" algn="r" rtl="0">
              <a:spcBef>
                <a:spcPts val="0"/>
              </a:spcBef>
              <a:buNone/>
              <a:defRPr sz="4160" b="0" i="0" u="none" strike="noStrike" cap="none">
                <a:solidFill>
                  <a:srgbClr val="888888"/>
                </a:solidFill>
                <a:latin typeface="Calibri"/>
                <a:ea typeface="Calibri"/>
                <a:cs typeface="Calibri"/>
                <a:sym typeface="Calibri"/>
              </a:defRPr>
            </a:lvl4pPr>
            <a:lvl5pPr marL="0" marR="0" lvl="4" indent="0" algn="r" rtl="0">
              <a:spcBef>
                <a:spcPts val="0"/>
              </a:spcBef>
              <a:buNone/>
              <a:defRPr sz="4160" b="0" i="0" u="none" strike="noStrike" cap="none">
                <a:solidFill>
                  <a:srgbClr val="888888"/>
                </a:solidFill>
                <a:latin typeface="Calibri"/>
                <a:ea typeface="Calibri"/>
                <a:cs typeface="Calibri"/>
                <a:sym typeface="Calibri"/>
              </a:defRPr>
            </a:lvl5pPr>
            <a:lvl6pPr marL="0" marR="0" lvl="5" indent="0" algn="r" rtl="0">
              <a:spcBef>
                <a:spcPts val="0"/>
              </a:spcBef>
              <a:buNone/>
              <a:defRPr sz="4160" b="0" i="0" u="none" strike="noStrike" cap="none">
                <a:solidFill>
                  <a:srgbClr val="888888"/>
                </a:solidFill>
                <a:latin typeface="Calibri"/>
                <a:ea typeface="Calibri"/>
                <a:cs typeface="Calibri"/>
                <a:sym typeface="Calibri"/>
              </a:defRPr>
            </a:lvl6pPr>
            <a:lvl7pPr marL="0" marR="0" lvl="6" indent="0" algn="r" rtl="0">
              <a:spcBef>
                <a:spcPts val="0"/>
              </a:spcBef>
              <a:buNone/>
              <a:defRPr sz="4160" b="0" i="0" u="none" strike="noStrike" cap="none">
                <a:solidFill>
                  <a:srgbClr val="888888"/>
                </a:solidFill>
                <a:latin typeface="Calibri"/>
                <a:ea typeface="Calibri"/>
                <a:cs typeface="Calibri"/>
                <a:sym typeface="Calibri"/>
              </a:defRPr>
            </a:lvl7pPr>
            <a:lvl8pPr marL="0" marR="0" lvl="7" indent="0" algn="r" rtl="0">
              <a:spcBef>
                <a:spcPts val="0"/>
              </a:spcBef>
              <a:buNone/>
              <a:defRPr sz="4160" b="0" i="0" u="none" strike="noStrike" cap="none">
                <a:solidFill>
                  <a:srgbClr val="888888"/>
                </a:solidFill>
                <a:latin typeface="Calibri"/>
                <a:ea typeface="Calibri"/>
                <a:cs typeface="Calibri"/>
                <a:sym typeface="Calibri"/>
              </a:defRPr>
            </a:lvl8pPr>
            <a:lvl9pPr marL="0" marR="0" lvl="8" indent="0" algn="r" rtl="0">
              <a:spcBef>
                <a:spcPts val="0"/>
              </a:spcBef>
              <a:buNone/>
              <a:defRPr sz="41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9831283" y="-1113576"/>
            <a:ext cx="15084638" cy="2996945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76" name="Google Shape;76;p11"/>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77" name="Google Shape;77;p11"/>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8538296" y="7593437"/>
            <a:ext cx="20147706" cy="74923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3336396" y="318242"/>
            <a:ext cx="20147706" cy="22042756"/>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82" name="Google Shape;82;p12"/>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83" name="Google Shape;83;p12"/>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2388870" y="6328834"/>
            <a:ext cx="29969459"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25" name="Google Shape;25;p3"/>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26" name="Google Shape;26;p3"/>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370774" y="5927097"/>
            <a:ext cx="29969459" cy="9889488"/>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0800"/>
              <a:buFont typeface="Calibri"/>
              <a:buNone/>
              <a:defRPr sz="20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2370774" y="15910144"/>
            <a:ext cx="29969459" cy="520064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rgbClr val="888888"/>
              </a:buClr>
              <a:buSzPts val="6933"/>
              <a:buFont typeface="Arial"/>
              <a:buNone/>
              <a:defRPr sz="6933"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733"/>
              </a:spcBef>
              <a:spcAft>
                <a:spcPts val="0"/>
              </a:spcAft>
              <a:buClr>
                <a:srgbClr val="888888"/>
              </a:buClr>
              <a:buSzPts val="6240"/>
              <a:buFont typeface="Arial"/>
              <a:buNone/>
              <a:defRPr sz="624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31" name="Google Shape;31;p4"/>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32" name="Google Shape;32;p4"/>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2388870" y="6328834"/>
            <a:ext cx="14767560"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17590770" y="6328834"/>
            <a:ext cx="14767560"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39" name="Google Shape;39;p5"/>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393396"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2393400" y="5828032"/>
            <a:ext cx="14699691" cy="285622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467"/>
              </a:spcBef>
              <a:spcAft>
                <a:spcPts val="0"/>
              </a:spcAft>
              <a:buClr>
                <a:schemeClr val="dk1"/>
              </a:buClr>
              <a:buSzPts val="8320"/>
              <a:buFont typeface="Arial"/>
              <a:buNone/>
              <a:defRPr sz="83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6933"/>
              <a:buFont typeface="Arial"/>
              <a:buNone/>
              <a:defRPr sz="693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6240"/>
              <a:buFont typeface="Arial"/>
              <a:buNone/>
              <a:defRPr sz="62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2393400" y="8684260"/>
            <a:ext cx="14699691" cy="1277323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17590772" y="5828032"/>
            <a:ext cx="14772087" cy="285622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467"/>
              </a:spcBef>
              <a:spcAft>
                <a:spcPts val="0"/>
              </a:spcAft>
              <a:buClr>
                <a:schemeClr val="dk1"/>
              </a:buClr>
              <a:buSzPts val="8320"/>
              <a:buFont typeface="Arial"/>
              <a:buNone/>
              <a:defRPr sz="83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6933"/>
              <a:buFont typeface="Arial"/>
              <a:buNone/>
              <a:defRPr sz="693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6240"/>
              <a:buFont typeface="Arial"/>
              <a:buNone/>
              <a:defRPr sz="62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17590772" y="8684260"/>
            <a:ext cx="14772087" cy="1277323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47" name="Google Shape;47;p6"/>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48" name="Google Shape;48;p6"/>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56" name="Google Shape;56;p8"/>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57" name="Google Shape;57;p8"/>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393396" y="1584960"/>
            <a:ext cx="11206876" cy="554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1093"/>
              <a:buFont typeface="Calibri"/>
              <a:buNone/>
              <a:defRPr sz="1109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14772086" y="3423079"/>
            <a:ext cx="17590769" cy="16895233"/>
          </a:xfrm>
          <a:prstGeom prst="rect">
            <a:avLst/>
          </a:prstGeom>
          <a:noFill/>
          <a:ln>
            <a:noFill/>
          </a:ln>
        </p:spPr>
        <p:txBody>
          <a:bodyPr spcFirstLastPara="1" wrap="square" lIns="91425" tIns="45700" rIns="91425" bIns="45700" anchor="t" anchorCtr="0"/>
          <a:lstStyle>
            <a:lvl1pPr marL="457200" marR="0" lvl="0" indent="-933005" algn="l" rtl="0">
              <a:lnSpc>
                <a:spcPct val="90000"/>
              </a:lnSpc>
              <a:spcBef>
                <a:spcPts val="3467"/>
              </a:spcBef>
              <a:spcAft>
                <a:spcPts val="0"/>
              </a:spcAft>
              <a:buClr>
                <a:schemeClr val="dk1"/>
              </a:buClr>
              <a:buSzPts val="11093"/>
              <a:buFont typeface="Arial"/>
              <a:buChar char="•"/>
              <a:defRPr sz="11093" b="0" i="0" u="none" strike="noStrike" cap="none">
                <a:solidFill>
                  <a:schemeClr val="dk1"/>
                </a:solidFill>
                <a:latin typeface="Calibri"/>
                <a:ea typeface="Calibri"/>
                <a:cs typeface="Calibri"/>
                <a:sym typeface="Calibri"/>
              </a:defRPr>
            </a:lvl1pPr>
            <a:lvl2pPr marL="914400" marR="0" lvl="1" indent="-844994" algn="l" rtl="0">
              <a:lnSpc>
                <a:spcPct val="90000"/>
              </a:lnSpc>
              <a:spcBef>
                <a:spcPts val="1733"/>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2pPr>
            <a:lvl3pPr marL="1371600" marR="0" lvl="2"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3pPr>
            <a:lvl4pPr marL="1828800" marR="0" lvl="3"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4pPr>
            <a:lvl5pPr marL="2286000" marR="0" lvl="4"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5pPr>
            <a:lvl6pPr marL="2743200" marR="0" lvl="5"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6pPr>
            <a:lvl7pPr marL="3200400" marR="0" lvl="6"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7pPr>
            <a:lvl8pPr marL="3657600" marR="0" lvl="7"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8pPr>
            <a:lvl9pPr marL="4114800" marR="0" lvl="8"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2393396" y="7132320"/>
            <a:ext cx="11206876" cy="1321350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4853"/>
              <a:buFont typeface="Arial"/>
              <a:buNone/>
              <a:defRPr sz="4853"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4160"/>
              <a:buFont typeface="Arial"/>
              <a:buNone/>
              <a:defRPr sz="41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63" name="Google Shape;63;p9"/>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93396" y="1584960"/>
            <a:ext cx="11206876" cy="554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1093"/>
              <a:buFont typeface="Calibri"/>
              <a:buNone/>
              <a:defRPr sz="1109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4772086" y="3423079"/>
            <a:ext cx="17590769" cy="16895233"/>
          </a:xfrm>
          <a:prstGeom prst="rect">
            <a:avLst/>
          </a:prstGeom>
          <a:noFill/>
          <a:ln>
            <a:noFill/>
          </a:ln>
        </p:spPr>
        <p:txBody>
          <a:bodyPr spcFirstLastPara="1" wrap="square" lIns="91425" tIns="45700" rIns="91425" bIns="45700" anchor="t" anchorCtr="0"/>
          <a:lstStyle>
            <a:lvl1pPr marR="0" lvl="0" algn="l" rtl="0">
              <a:lnSpc>
                <a:spcPct val="90000"/>
              </a:lnSpc>
              <a:spcBef>
                <a:spcPts val="3467"/>
              </a:spcBef>
              <a:spcAft>
                <a:spcPts val="0"/>
              </a:spcAft>
              <a:buClr>
                <a:schemeClr val="dk1"/>
              </a:buClr>
              <a:buSzPts val="11093"/>
              <a:buFont typeface="Arial"/>
              <a:buNone/>
              <a:defRPr sz="11093" b="0" i="0" u="none" strike="noStrike" cap="none">
                <a:solidFill>
                  <a:schemeClr val="dk1"/>
                </a:solidFill>
                <a:latin typeface="Calibri"/>
                <a:ea typeface="Calibri"/>
                <a:cs typeface="Calibri"/>
                <a:sym typeface="Calibri"/>
              </a:defRPr>
            </a:lvl1pPr>
            <a:lvl2pPr marR="0" lvl="1" algn="l" rtl="0">
              <a:lnSpc>
                <a:spcPct val="90000"/>
              </a:lnSpc>
              <a:spcBef>
                <a:spcPts val="1733"/>
              </a:spcBef>
              <a:spcAft>
                <a:spcPts val="0"/>
              </a:spcAft>
              <a:buClr>
                <a:schemeClr val="dk1"/>
              </a:buClr>
              <a:buSzPts val="9707"/>
              <a:buFont typeface="Arial"/>
              <a:buNone/>
              <a:defRPr sz="9707" b="0" i="0" u="none" strike="noStrike" cap="none">
                <a:solidFill>
                  <a:schemeClr val="dk1"/>
                </a:solidFill>
                <a:latin typeface="Calibri"/>
                <a:ea typeface="Calibri"/>
                <a:cs typeface="Calibri"/>
                <a:sym typeface="Calibri"/>
              </a:defRPr>
            </a:lvl2pPr>
            <a:lvl3pPr marR="0" lvl="2" algn="l" rtl="0">
              <a:lnSpc>
                <a:spcPct val="90000"/>
              </a:lnSpc>
              <a:spcBef>
                <a:spcPts val="1733"/>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3pPr>
            <a:lvl4pPr marR="0" lvl="3"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4pPr>
            <a:lvl5pPr marR="0" lvl="4"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5pPr>
            <a:lvl6pPr marR="0" lvl="5"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6pPr>
            <a:lvl7pPr marR="0" lvl="6"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7pPr>
            <a:lvl8pPr marR="0" lvl="7"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8pPr>
            <a:lvl9pPr marR="0" lvl="8"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2393396" y="7132320"/>
            <a:ext cx="11206876" cy="1321350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4853"/>
              <a:buFont typeface="Arial"/>
              <a:buNone/>
              <a:defRPr sz="4853"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4160"/>
              <a:buFont typeface="Arial"/>
              <a:buNone/>
              <a:defRPr sz="41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70" name="Google Shape;70;p10"/>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388870" y="6328834"/>
            <a:ext cx="29969459"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b="0" i="0" u="none" strike="noStrike" cap="none">
                <a:solidFill>
                  <a:srgbClr val="888888"/>
                </a:solidFill>
                <a:latin typeface="Calibri"/>
                <a:ea typeface="Calibri"/>
                <a:cs typeface="Calibri"/>
                <a:sym typeface="Calibri"/>
              </a:defRPr>
            </a:lvl1pPr>
            <a:lvl2pPr marL="0" marR="0" lvl="1" indent="0" algn="r" rtl="0">
              <a:spcBef>
                <a:spcPts val="0"/>
              </a:spcBef>
              <a:buNone/>
              <a:defRPr sz="4160" b="0" i="0" u="none" strike="noStrike" cap="none">
                <a:solidFill>
                  <a:srgbClr val="888888"/>
                </a:solidFill>
                <a:latin typeface="Calibri"/>
                <a:ea typeface="Calibri"/>
                <a:cs typeface="Calibri"/>
                <a:sym typeface="Calibri"/>
              </a:defRPr>
            </a:lvl2pPr>
            <a:lvl3pPr marL="0" marR="0" lvl="2" indent="0" algn="r" rtl="0">
              <a:spcBef>
                <a:spcPts val="0"/>
              </a:spcBef>
              <a:buNone/>
              <a:defRPr sz="4160" b="0" i="0" u="none" strike="noStrike" cap="none">
                <a:solidFill>
                  <a:srgbClr val="888888"/>
                </a:solidFill>
                <a:latin typeface="Calibri"/>
                <a:ea typeface="Calibri"/>
                <a:cs typeface="Calibri"/>
                <a:sym typeface="Calibri"/>
              </a:defRPr>
            </a:lvl3pPr>
            <a:lvl4pPr marL="0" marR="0" lvl="3" indent="0" algn="r" rtl="0">
              <a:spcBef>
                <a:spcPts val="0"/>
              </a:spcBef>
              <a:buNone/>
              <a:defRPr sz="4160" b="0" i="0" u="none" strike="noStrike" cap="none">
                <a:solidFill>
                  <a:srgbClr val="888888"/>
                </a:solidFill>
                <a:latin typeface="Calibri"/>
                <a:ea typeface="Calibri"/>
                <a:cs typeface="Calibri"/>
                <a:sym typeface="Calibri"/>
              </a:defRPr>
            </a:lvl4pPr>
            <a:lvl5pPr marL="0" marR="0" lvl="4" indent="0" algn="r" rtl="0">
              <a:spcBef>
                <a:spcPts val="0"/>
              </a:spcBef>
              <a:buNone/>
              <a:defRPr sz="4160" b="0" i="0" u="none" strike="noStrike" cap="none">
                <a:solidFill>
                  <a:srgbClr val="888888"/>
                </a:solidFill>
                <a:latin typeface="Calibri"/>
                <a:ea typeface="Calibri"/>
                <a:cs typeface="Calibri"/>
                <a:sym typeface="Calibri"/>
              </a:defRPr>
            </a:lvl5pPr>
            <a:lvl6pPr marL="0" marR="0" lvl="5" indent="0" algn="r" rtl="0">
              <a:spcBef>
                <a:spcPts val="0"/>
              </a:spcBef>
              <a:buNone/>
              <a:defRPr sz="4160" b="0" i="0" u="none" strike="noStrike" cap="none">
                <a:solidFill>
                  <a:srgbClr val="888888"/>
                </a:solidFill>
                <a:latin typeface="Calibri"/>
                <a:ea typeface="Calibri"/>
                <a:cs typeface="Calibri"/>
                <a:sym typeface="Calibri"/>
              </a:defRPr>
            </a:lvl6pPr>
            <a:lvl7pPr marL="0" marR="0" lvl="6" indent="0" algn="r" rtl="0">
              <a:spcBef>
                <a:spcPts val="0"/>
              </a:spcBef>
              <a:buNone/>
              <a:defRPr sz="4160" b="0" i="0" u="none" strike="noStrike" cap="none">
                <a:solidFill>
                  <a:srgbClr val="888888"/>
                </a:solidFill>
                <a:latin typeface="Calibri"/>
                <a:ea typeface="Calibri"/>
                <a:cs typeface="Calibri"/>
                <a:sym typeface="Calibri"/>
              </a:defRPr>
            </a:lvl7pPr>
            <a:lvl8pPr marL="0" marR="0" lvl="7" indent="0" algn="r" rtl="0">
              <a:spcBef>
                <a:spcPts val="0"/>
              </a:spcBef>
              <a:buNone/>
              <a:defRPr sz="4160" b="0" i="0" u="none" strike="noStrike" cap="none">
                <a:solidFill>
                  <a:srgbClr val="888888"/>
                </a:solidFill>
                <a:latin typeface="Calibri"/>
                <a:ea typeface="Calibri"/>
                <a:cs typeface="Calibri"/>
                <a:sym typeface="Calibri"/>
              </a:defRPr>
            </a:lvl8pPr>
            <a:lvl9pPr marL="0" marR="0" lvl="8" indent="0" algn="r" rtl="0">
              <a:spcBef>
                <a:spcPts val="0"/>
              </a:spcBef>
              <a:buNone/>
              <a:defRPr sz="41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79045850" y="28068231"/>
            <a:ext cx="12674312" cy="10293857"/>
          </a:xfrm>
          <a:prstGeom prst="rect">
            <a:avLst/>
          </a:prstGeom>
          <a:noFill/>
          <a:ln>
            <a:noFill/>
          </a:ln>
        </p:spPr>
      </p:pic>
      <p:sp>
        <p:nvSpPr>
          <p:cNvPr id="91" name="Google Shape;91;p13"/>
          <p:cNvSpPr txBox="1"/>
          <p:nvPr/>
        </p:nvSpPr>
        <p:spPr>
          <a:xfrm>
            <a:off x="7816293" y="78317"/>
            <a:ext cx="18731488" cy="1938992"/>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dirty="0">
                <a:solidFill>
                  <a:srgbClr val="7EB761"/>
                </a:solidFill>
                <a:latin typeface="Arial"/>
                <a:ea typeface="Arial"/>
                <a:cs typeface="Arial"/>
                <a:sym typeface="Arial"/>
              </a:rPr>
              <a:t>Kenya Rangelands Productivity Assessment and Monitoring</a:t>
            </a:r>
            <a:endParaRPr dirty="0"/>
          </a:p>
        </p:txBody>
      </p:sp>
      <p:sp>
        <p:nvSpPr>
          <p:cNvPr id="92" name="Google Shape;92;p13"/>
          <p:cNvSpPr txBox="1"/>
          <p:nvPr/>
        </p:nvSpPr>
        <p:spPr>
          <a:xfrm>
            <a:off x="11900916" y="4131293"/>
            <a:ext cx="10945368" cy="17373600"/>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7EB761"/>
                </a:solidFill>
                <a:latin typeface="Arial"/>
                <a:ea typeface="Arial"/>
                <a:cs typeface="Arial"/>
                <a:sym typeface="Arial"/>
              </a:rPr>
              <a:t>Use Case / Highlights</a:t>
            </a:r>
            <a:endParaRPr dirty="0"/>
          </a:p>
          <a:p>
            <a:pPr marL="0" marR="0" lvl="0" indent="0" algn="l" rtl="0">
              <a:spcBef>
                <a:spcPts val="0"/>
              </a:spcBef>
              <a:spcAft>
                <a:spcPts val="0"/>
              </a:spcAft>
              <a:buNone/>
            </a:pPr>
            <a:r>
              <a:rPr lang="en-US" sz="2400" b="1" i="0" u="none" strike="noStrike" cap="none" dirty="0">
                <a:solidFill>
                  <a:srgbClr val="7EB761"/>
                </a:solidFill>
                <a:latin typeface="Arial"/>
                <a:ea typeface="Arial"/>
                <a:cs typeface="Arial"/>
                <a:sym typeface="Arial"/>
              </a:rPr>
              <a:t>  Service Use Case:</a:t>
            </a:r>
            <a:endParaRPr dirty="0"/>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  </a:t>
            </a:r>
            <a:endParaRPr dirty="0"/>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  Selected Indicators / Metrics:</a:t>
            </a:r>
            <a:endParaRPr dirty="0"/>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p:txBody>
      </p:sp>
      <p:sp>
        <p:nvSpPr>
          <p:cNvPr id="93" name="Google Shape;93;p13"/>
          <p:cNvSpPr txBox="1"/>
          <p:nvPr/>
        </p:nvSpPr>
        <p:spPr>
          <a:xfrm>
            <a:off x="517874" y="4055093"/>
            <a:ext cx="10945368" cy="3355848"/>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dirty="0">
                <a:solidFill>
                  <a:srgbClr val="7EB761"/>
                </a:solidFill>
                <a:latin typeface="Arial"/>
                <a:ea typeface="Arial"/>
                <a:cs typeface="Arial"/>
                <a:sym typeface="Arial"/>
              </a:rPr>
              <a:t>Problem specification</a:t>
            </a:r>
            <a:endParaRPr dirty="0"/>
          </a:p>
          <a:p>
            <a:pPr marL="173038" lvl="1" algn="just"/>
            <a:r>
              <a:rPr lang="en-US" sz="2000" dirty="0">
                <a:solidFill>
                  <a:schemeClr val="dk1"/>
                </a:solidFill>
              </a:rPr>
              <a:t>Arid and semi-arid rangelands </a:t>
            </a:r>
            <a:r>
              <a:rPr lang="en-US" sz="2000" b="0" i="0" u="none" strike="noStrike" cap="none" dirty="0">
                <a:solidFill>
                  <a:schemeClr val="dk1"/>
                </a:solidFill>
                <a:latin typeface="Arial"/>
                <a:ea typeface="Arial"/>
                <a:cs typeface="Arial"/>
                <a:sym typeface="Arial"/>
              </a:rPr>
              <a:t>comprise 80% of Kenya’s land mass, contain 70% of the country’s livestock population, and generate 90% of tourism revenue. The rangelands are under continuous threat due to climate variability coupled with rapidly growing livestock and human populations. Extreme events are also increasing in intensity and frequency, resulting in notable declines in productivity in the rangelands due to shorter recovery time. With dependence on rain-fed pastures, better management of the rangelands require near real time information on vegetation conditions and availability of water.</a:t>
            </a:r>
            <a:endParaRPr dirty="0"/>
          </a:p>
          <a:p>
            <a:pPr marL="1403350" marR="0" lvl="1" indent="-850900" algn="just" rtl="0">
              <a:spcBef>
                <a:spcPts val="0"/>
              </a:spcBef>
              <a:spcAft>
                <a:spcPts val="0"/>
              </a:spcAft>
              <a:buNone/>
            </a:pPr>
            <a:endParaRPr sz="2000" b="0" i="0" u="none" strike="noStrike" cap="none" dirty="0">
              <a:solidFill>
                <a:srgbClr val="2E8652"/>
              </a:solidFill>
              <a:latin typeface="Arial"/>
              <a:ea typeface="Arial"/>
              <a:cs typeface="Arial"/>
              <a:sym typeface="Arial"/>
            </a:endParaRPr>
          </a:p>
          <a:p>
            <a:pPr marL="1403350" marR="0" lvl="1" indent="-850900" algn="l" rtl="0">
              <a:spcBef>
                <a:spcPts val="0"/>
              </a:spcBef>
              <a:spcAft>
                <a:spcPts val="0"/>
              </a:spcAft>
              <a:buNone/>
            </a:pPr>
            <a:endParaRPr sz="2400" b="0" i="0" u="none" strike="noStrike" cap="none" dirty="0">
              <a:solidFill>
                <a:srgbClr val="2E8652"/>
              </a:solidFill>
              <a:latin typeface="Arial"/>
              <a:ea typeface="Arial"/>
              <a:cs typeface="Arial"/>
              <a:sym typeface="Arial"/>
            </a:endParaRPr>
          </a:p>
        </p:txBody>
      </p:sp>
      <p:sp>
        <p:nvSpPr>
          <p:cNvPr id="94" name="Google Shape;94;p13"/>
          <p:cNvSpPr txBox="1"/>
          <p:nvPr/>
        </p:nvSpPr>
        <p:spPr>
          <a:xfrm>
            <a:off x="502116" y="7533610"/>
            <a:ext cx="10945368" cy="2834640"/>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dirty="0">
                <a:solidFill>
                  <a:srgbClr val="7EB761"/>
                </a:solidFill>
                <a:latin typeface="Arial"/>
                <a:ea typeface="Arial"/>
                <a:cs typeface="Arial"/>
                <a:sym typeface="Arial"/>
              </a:rPr>
              <a:t>Goal</a:t>
            </a:r>
            <a:endParaRPr dirty="0"/>
          </a:p>
          <a:p>
            <a:pPr marL="230188" marR="0" lvl="1" algn="just" rtl="0">
              <a:spcBef>
                <a:spcPts val="0"/>
              </a:spcBef>
              <a:spcAft>
                <a:spcPts val="0"/>
              </a:spcAft>
              <a:buNone/>
            </a:pPr>
            <a:r>
              <a:rPr lang="en-US" sz="2000" b="0" i="0" u="none" strike="noStrike" cap="none" dirty="0">
                <a:solidFill>
                  <a:schemeClr val="dk1"/>
                </a:solidFill>
                <a:latin typeface="Arial"/>
                <a:ea typeface="Arial"/>
                <a:cs typeface="Arial"/>
                <a:sym typeface="Arial"/>
              </a:rPr>
              <a:t>Development of a dynamic web-based tool for assessment of vegetation conditions and availability of water to provide timely information for decision making in the rangelands. The tool seeks to inform decisions on management of available pastures in dry and wet seasons, development of proper grazing plans, informing livestock movement in planned grazing areas, implementation of conservation measures meant to rehabilitate degraded lands, management of scarce water resources and mitigation of the spread of invasive species.</a:t>
            </a: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
        <p:nvSpPr>
          <p:cNvPr id="95" name="Google Shape;95;p13"/>
          <p:cNvSpPr txBox="1"/>
          <p:nvPr/>
        </p:nvSpPr>
        <p:spPr>
          <a:xfrm>
            <a:off x="528052" y="14636472"/>
            <a:ext cx="10945368" cy="6863417"/>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rgbClr val="7EB761"/>
                </a:solidFill>
                <a:latin typeface="Arial"/>
                <a:ea typeface="Arial"/>
                <a:cs typeface="Arial"/>
                <a:sym typeface="Arial"/>
              </a:rPr>
              <a:t>Science Collaborations, Earth Observations, Models, and Methods</a:t>
            </a:r>
            <a:endParaRPr dirty="0"/>
          </a:p>
          <a:p>
            <a:pPr marL="0" marR="0" lvl="0" indent="0" algn="ctr" rtl="0">
              <a:spcBef>
                <a:spcPts val="0"/>
              </a:spcBef>
              <a:spcAft>
                <a:spcPts val="0"/>
              </a:spcAft>
              <a:buNone/>
            </a:pPr>
            <a:endParaRPr sz="20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400" b="1" dirty="0">
                <a:solidFill>
                  <a:srgbClr val="7EB761"/>
                </a:solidFill>
                <a:latin typeface="Arial"/>
                <a:ea typeface="Arial"/>
                <a:cs typeface="Arial"/>
                <a:sym typeface="Arial"/>
              </a:rPr>
              <a:t>   </a:t>
            </a: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endParaRPr sz="2400" b="1"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chemeClr val="dk1"/>
              </a:solidFill>
              <a:latin typeface="Arial"/>
              <a:ea typeface="Arial"/>
              <a:cs typeface="Arial"/>
              <a:sym typeface="Arial"/>
            </a:endParaRPr>
          </a:p>
          <a:p>
            <a:pPr marL="0" marR="0" lvl="0" indent="0" algn="ctr" rtl="0">
              <a:spcBef>
                <a:spcPts val="0"/>
              </a:spcBef>
              <a:spcAft>
                <a:spcPts val="0"/>
              </a:spcAft>
              <a:buNone/>
            </a:pPr>
            <a:endParaRPr sz="2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                </a:t>
            </a:r>
            <a:r>
              <a:rPr lang="en-US" sz="1500" b="1" dirty="0">
                <a:solidFill>
                  <a:schemeClr val="dk1"/>
                </a:solidFill>
                <a:latin typeface="Arial"/>
                <a:ea typeface="Arial"/>
                <a:cs typeface="Arial"/>
                <a:sym typeface="Arial"/>
              </a:rPr>
              <a:t>Figure 1</a:t>
            </a:r>
            <a:r>
              <a:rPr lang="en-US" sz="1500" dirty="0">
                <a:solidFill>
                  <a:schemeClr val="dk1"/>
                </a:solidFill>
                <a:latin typeface="Arial"/>
                <a:ea typeface="Arial"/>
                <a:cs typeface="Arial"/>
                <a:sym typeface="Arial"/>
              </a:rPr>
              <a:t>: Methodology  workflow and the web based interface</a:t>
            </a:r>
            <a:endParaRPr sz="1500" dirty="0">
              <a:solidFill>
                <a:schemeClr val="dk1"/>
              </a:solidFill>
              <a:latin typeface="Arial"/>
              <a:ea typeface="Arial"/>
              <a:cs typeface="Arial"/>
              <a:sym typeface="Arial"/>
            </a:endParaRPr>
          </a:p>
        </p:txBody>
      </p:sp>
      <p:sp>
        <p:nvSpPr>
          <p:cNvPr id="96" name="Google Shape;96;p13"/>
          <p:cNvSpPr txBox="1"/>
          <p:nvPr/>
        </p:nvSpPr>
        <p:spPr>
          <a:xfrm>
            <a:off x="502116" y="10488874"/>
            <a:ext cx="10945368" cy="4050791"/>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dirty="0">
                <a:solidFill>
                  <a:srgbClr val="7EB761"/>
                </a:solidFill>
                <a:latin typeface="Arial"/>
                <a:ea typeface="Arial"/>
                <a:cs typeface="Arial"/>
                <a:sym typeface="Arial"/>
              </a:rPr>
              <a:t>Key stakeholders</a:t>
            </a:r>
            <a:endParaRPr dirty="0"/>
          </a:p>
          <a:p>
            <a:pPr marL="1403350" marR="0" lvl="1" indent="-785813" algn="l" rtl="0">
              <a:spcBef>
                <a:spcPts val="0"/>
              </a:spcBef>
              <a:spcAft>
                <a:spcPts val="0"/>
              </a:spcAft>
              <a:buNone/>
            </a:pPr>
            <a:r>
              <a:rPr lang="en-US" sz="2000" b="1" i="0" u="none" strike="noStrike" cap="none" dirty="0">
                <a:solidFill>
                  <a:schemeClr val="dk1"/>
                </a:solidFill>
                <a:latin typeface="Arial"/>
                <a:ea typeface="Arial"/>
                <a:cs typeface="Arial"/>
                <a:sym typeface="Arial"/>
              </a:rPr>
              <a:t>Decision makers: </a:t>
            </a:r>
            <a:r>
              <a:rPr lang="en-US" sz="2000" b="0" i="0" u="none" strike="noStrike" cap="none" dirty="0">
                <a:solidFill>
                  <a:schemeClr val="dk1"/>
                </a:solidFill>
                <a:latin typeface="Arial"/>
                <a:ea typeface="Arial"/>
                <a:cs typeface="Arial"/>
                <a:sym typeface="Arial"/>
              </a:rPr>
              <a:t>Northern rangelands Trust (NRT) and Laikipia Wildlife Forum (LWF) – conservancy owners/managers, Kenya Rapid, National Drought Management Authority (NDMA), County governments, rangelands management committees</a:t>
            </a:r>
            <a:endParaRPr dirty="0"/>
          </a:p>
          <a:p>
            <a:pPr marL="1403350" marR="0" lvl="1" indent="-785813" algn="l" rtl="0">
              <a:spcBef>
                <a:spcPts val="0"/>
              </a:spcBef>
              <a:spcAft>
                <a:spcPts val="0"/>
              </a:spcAft>
              <a:buNone/>
            </a:pPr>
            <a:r>
              <a:rPr lang="en-US" sz="2000" b="1" i="0" u="none" strike="noStrike" cap="none" dirty="0">
                <a:solidFill>
                  <a:schemeClr val="dk1"/>
                </a:solidFill>
                <a:latin typeface="Arial"/>
                <a:ea typeface="Arial"/>
                <a:cs typeface="Arial"/>
                <a:sym typeface="Arial"/>
              </a:rPr>
              <a:t>Users: </a:t>
            </a:r>
            <a:r>
              <a:rPr lang="en-US" sz="2000" b="0" i="0" u="none" strike="noStrike" cap="none" dirty="0">
                <a:solidFill>
                  <a:schemeClr val="dk1"/>
                </a:solidFill>
                <a:latin typeface="Arial"/>
                <a:ea typeface="Arial"/>
                <a:cs typeface="Arial"/>
                <a:sym typeface="Arial"/>
              </a:rPr>
              <a:t>Northern Rangelands Trust (NRT), Laikipia Wildlife Forum (LWF), National Drought Management Authority (NDMA), FEWSNET, Kenya Wildlife Service, Centre for Training and Integrated Research in ASAL Development (CETRAD), Kenya RAPID (under Partnerships for Resilience and Economic Growth (PREG))</a:t>
            </a:r>
            <a:endParaRPr dirty="0"/>
          </a:p>
          <a:p>
            <a:pPr marL="1403350" marR="0" lvl="1" indent="-785813" algn="l" rtl="0">
              <a:spcBef>
                <a:spcPts val="0"/>
              </a:spcBef>
              <a:spcAft>
                <a:spcPts val="0"/>
              </a:spcAft>
              <a:buNone/>
            </a:pPr>
            <a:r>
              <a:rPr lang="en-US" sz="2000" b="1" i="0" u="none" strike="noStrike" cap="none" dirty="0">
                <a:solidFill>
                  <a:schemeClr val="dk1"/>
                </a:solidFill>
                <a:latin typeface="Arial"/>
                <a:ea typeface="Arial"/>
                <a:cs typeface="Arial"/>
                <a:sym typeface="Arial"/>
              </a:rPr>
              <a:t>Beneficiaries: </a:t>
            </a:r>
            <a:r>
              <a:rPr lang="en-US" sz="2000" b="0" i="0" u="none" strike="noStrike" cap="none" dirty="0">
                <a:solidFill>
                  <a:schemeClr val="dk1"/>
                </a:solidFill>
                <a:latin typeface="Arial"/>
                <a:ea typeface="Arial"/>
                <a:cs typeface="Arial"/>
                <a:sym typeface="Arial"/>
              </a:rPr>
              <a:t>NDMA county officers, Local communities, grazing coordinators,   conservancy managers, local conservation groups, ranch owners and managers</a:t>
            </a:r>
            <a:endParaRPr dirty="0"/>
          </a:p>
          <a:p>
            <a:pPr marL="1403350" marR="0" lvl="1" indent="-785813" algn="l" rtl="0">
              <a:spcBef>
                <a:spcPts val="0"/>
              </a:spcBef>
              <a:spcAft>
                <a:spcPts val="0"/>
              </a:spcAft>
              <a:buNone/>
            </a:pPr>
            <a:r>
              <a:rPr lang="en-US" sz="2000" b="1" i="0" u="none" strike="noStrike" cap="none" dirty="0">
                <a:solidFill>
                  <a:schemeClr val="dk1"/>
                </a:solidFill>
                <a:latin typeface="Arial"/>
                <a:ea typeface="Arial"/>
                <a:cs typeface="Arial"/>
                <a:sym typeface="Arial"/>
              </a:rPr>
              <a:t>Service integration: </a:t>
            </a:r>
            <a:r>
              <a:rPr lang="en-US" sz="2000" b="0" i="0" u="none" strike="noStrike" cap="none" dirty="0">
                <a:solidFill>
                  <a:schemeClr val="dk1"/>
                </a:solidFill>
                <a:latin typeface="Arial"/>
                <a:ea typeface="Arial"/>
                <a:cs typeface="Arial"/>
                <a:sym typeface="Arial"/>
              </a:rPr>
              <a:t>Inputs from invasive species modelling</a:t>
            </a:r>
            <a:endParaRPr dirty="0"/>
          </a:p>
          <a:p>
            <a:pPr marL="1403350" marR="0" lvl="1" indent="-785813"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785813"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785813"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785813" algn="l" rtl="0">
              <a:spcBef>
                <a:spcPts val="0"/>
              </a:spcBef>
              <a:spcAft>
                <a:spcPts val="0"/>
              </a:spcAft>
              <a:buNone/>
            </a:pPr>
            <a:endParaRPr sz="2000" b="0" i="0" u="none" strike="noStrike" cap="none" dirty="0">
              <a:solidFill>
                <a:schemeClr val="dk1"/>
              </a:solidFill>
              <a:latin typeface="Arial"/>
              <a:ea typeface="Arial"/>
              <a:cs typeface="Arial"/>
              <a:sym typeface="Arial"/>
            </a:endParaRPr>
          </a:p>
        </p:txBody>
      </p:sp>
      <p:sp>
        <p:nvSpPr>
          <p:cNvPr id="97" name="Google Shape;97;p13"/>
          <p:cNvSpPr txBox="1"/>
          <p:nvPr/>
        </p:nvSpPr>
        <p:spPr>
          <a:xfrm>
            <a:off x="23283961" y="4057436"/>
            <a:ext cx="10914405" cy="10972800"/>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dirty="0">
                <a:solidFill>
                  <a:srgbClr val="7EB761"/>
                </a:solidFill>
                <a:latin typeface="Arial"/>
                <a:ea typeface="Arial"/>
                <a:cs typeface="Arial"/>
                <a:sym typeface="Arial"/>
              </a:rPr>
              <a:t>Theory of Change</a:t>
            </a:r>
            <a:endParaRPr dirty="0"/>
          </a:p>
          <a:p>
            <a:pPr marL="0" marR="0" lvl="0" indent="0" algn="ctr" rtl="0">
              <a:lnSpc>
                <a:spcPct val="150000"/>
              </a:lnSpc>
              <a:spcBef>
                <a:spcPts val="0"/>
              </a:spcBef>
              <a:spcAft>
                <a:spcPts val="0"/>
              </a:spcAft>
              <a:buNone/>
            </a:pPr>
            <a:endParaRPr sz="3600" b="1" dirty="0">
              <a:solidFill>
                <a:srgbClr val="7EB761"/>
              </a:solidFill>
              <a:latin typeface="Arial"/>
              <a:ea typeface="Arial"/>
              <a:cs typeface="Arial"/>
              <a:sym typeface="Arial"/>
            </a:endParaRPr>
          </a:p>
          <a:p>
            <a:pPr marL="0" marR="0" lvl="0" indent="0" algn="ctr" rtl="0">
              <a:lnSpc>
                <a:spcPct val="150000"/>
              </a:lnSpc>
              <a:spcBef>
                <a:spcPts val="0"/>
              </a:spcBef>
              <a:spcAft>
                <a:spcPts val="0"/>
              </a:spcAft>
              <a:buNone/>
            </a:pPr>
            <a:endParaRPr sz="36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l" rtl="0">
              <a:spcBef>
                <a:spcPts val="0"/>
              </a:spcBef>
              <a:spcAft>
                <a:spcPts val="0"/>
              </a:spcAft>
              <a:buNone/>
            </a:pPr>
            <a:endParaRPr sz="2400" b="1" dirty="0">
              <a:solidFill>
                <a:srgbClr val="7EB761"/>
              </a:solidFill>
              <a:latin typeface="Arial"/>
              <a:ea typeface="Arial"/>
              <a:cs typeface="Arial"/>
              <a:sym typeface="Arial"/>
            </a:endParaRPr>
          </a:p>
          <a:p>
            <a:pPr marL="0" marR="0" lvl="0" indent="0" algn="ctr" rtl="0">
              <a:spcBef>
                <a:spcPts val="0"/>
              </a:spcBef>
              <a:spcAft>
                <a:spcPts val="0"/>
              </a:spcAft>
              <a:buNone/>
            </a:pPr>
            <a:endParaRPr sz="2400" b="1"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2000" dirty="0">
              <a:solidFill>
                <a:schemeClr val="dk1"/>
              </a:solidFill>
              <a:latin typeface="Arial"/>
              <a:ea typeface="Arial"/>
              <a:cs typeface="Arial"/>
              <a:sym typeface="Arial"/>
            </a:endParaRPr>
          </a:p>
        </p:txBody>
      </p:sp>
      <p:sp>
        <p:nvSpPr>
          <p:cNvPr id="98" name="Google Shape;98;p13"/>
          <p:cNvSpPr txBox="1"/>
          <p:nvPr/>
        </p:nvSpPr>
        <p:spPr>
          <a:xfrm>
            <a:off x="23263230" y="15225828"/>
            <a:ext cx="10945368" cy="6288901"/>
          </a:xfrm>
          <a:prstGeom prst="rect">
            <a:avLst/>
          </a:prstGeom>
          <a:noFill/>
          <a:ln w="9525" cap="flat" cmpd="sng">
            <a:solidFill>
              <a:srgbClr val="7EB76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rgbClr val="7EB761"/>
                </a:solidFill>
                <a:latin typeface="Arial"/>
                <a:ea typeface="Arial"/>
                <a:cs typeface="Arial"/>
                <a:sym typeface="Arial"/>
              </a:rPr>
              <a:t>Immediate Next Steps</a:t>
            </a:r>
            <a:endParaRPr sz="4000" b="1" dirty="0">
              <a:solidFill>
                <a:srgbClr val="7EB761"/>
              </a:solidFill>
              <a:latin typeface="Arial"/>
              <a:ea typeface="Arial"/>
              <a:cs typeface="Arial"/>
              <a:sym typeface="Arial"/>
            </a:endParaRPr>
          </a:p>
          <a:p>
            <a:pPr marL="0" marR="0" lvl="0" indent="0" algn="ctr" rtl="0">
              <a:spcBef>
                <a:spcPts val="0"/>
              </a:spcBef>
              <a:spcAft>
                <a:spcPts val="0"/>
              </a:spcAft>
              <a:buNone/>
            </a:pPr>
            <a:endParaRPr sz="2000" b="1" dirty="0">
              <a:solidFill>
                <a:srgbClr val="7EB761"/>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342900" marR="0" lvl="0" indent="-342900" algn="l" rtl="0">
              <a:spcBef>
                <a:spcPts val="2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Support for the index-based livestock insurance program together with SCO and stakeholders (ILRI, State Department of Livestock)</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Implementation of the Quality Insurance Index Certification standard (QUIIC) together with UC-Davis</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Engagement of newly- identified and interested stakeholders</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Consolidation of feedback from stakeholders as an input to improvement of the tool</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Data collection for validation in collaboration with NDMA</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Continued capacity building and sensitization of grassroots/county stakeholders in collaboration with Kenya RAPID</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Engagement with other hubs and SCO to improve the tool’s functionality </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Improve the NDVI utilization component</a:t>
            </a:r>
            <a:endParaRPr dirty="0"/>
          </a:p>
          <a:p>
            <a:pPr marL="342900" marR="0" lvl="0" indent="-342900" algn="l" rtl="0">
              <a:spcBef>
                <a:spcPts val="3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Incorporation of the surface water monitoring component into the tool with support from SCO</a:t>
            </a:r>
            <a:endParaRPr dirty="0"/>
          </a:p>
          <a:p>
            <a:pPr marL="342900" marR="0" lvl="0" indent="-215900" algn="l" rtl="0">
              <a:spcBef>
                <a:spcPts val="30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342900" marR="0" lvl="0" indent="-215900" algn="l" rtl="0">
              <a:spcBef>
                <a:spcPts val="30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p:txBody>
      </p:sp>
      <p:sp>
        <p:nvSpPr>
          <p:cNvPr id="99" name="Google Shape;99;p13"/>
          <p:cNvSpPr/>
          <p:nvPr/>
        </p:nvSpPr>
        <p:spPr>
          <a:xfrm>
            <a:off x="3113910" y="2765008"/>
            <a:ext cx="27432000" cy="320040"/>
          </a:xfrm>
          <a:prstGeom prst="homePlate">
            <a:avLst>
              <a:gd name="adj" fmla="val 50000"/>
            </a:avLst>
          </a:prstGeom>
          <a:solidFill>
            <a:srgbClr val="7EB761">
              <a:alpha val="49803"/>
            </a:srgbClr>
          </a:solidFill>
          <a:ln w="12700" cap="flat" cmpd="sng">
            <a:solidFill>
              <a:srgbClr val="2E86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00" name="Google Shape;100;p13"/>
          <p:cNvSpPr txBox="1"/>
          <p:nvPr/>
        </p:nvSpPr>
        <p:spPr>
          <a:xfrm>
            <a:off x="1588168" y="3292650"/>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Needs Assessment</a:t>
            </a:r>
            <a:endParaRPr dirty="0"/>
          </a:p>
        </p:txBody>
      </p:sp>
      <p:sp>
        <p:nvSpPr>
          <p:cNvPr id="101" name="Google Shape;101;p13"/>
          <p:cNvSpPr txBox="1"/>
          <p:nvPr/>
        </p:nvSpPr>
        <p:spPr>
          <a:xfrm>
            <a:off x="4389751" y="2263157"/>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Consultations</a:t>
            </a:r>
            <a:endParaRPr dirty="0"/>
          </a:p>
        </p:txBody>
      </p:sp>
      <p:sp>
        <p:nvSpPr>
          <p:cNvPr id="102" name="Google Shape;102;p13"/>
          <p:cNvSpPr txBox="1"/>
          <p:nvPr/>
        </p:nvSpPr>
        <p:spPr>
          <a:xfrm>
            <a:off x="4242024" y="3295075"/>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Stakeholder Mapping</a:t>
            </a:r>
            <a:endParaRPr dirty="0"/>
          </a:p>
        </p:txBody>
      </p:sp>
      <p:sp>
        <p:nvSpPr>
          <p:cNvPr id="103" name="Google Shape;103;p13"/>
          <p:cNvSpPr/>
          <p:nvPr/>
        </p:nvSpPr>
        <p:spPr>
          <a:xfrm>
            <a:off x="3094667" y="2561222"/>
            <a:ext cx="45719" cy="685800"/>
          </a:xfrm>
          <a:prstGeom prst="rect">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04" name="Google Shape;104;p13"/>
          <p:cNvSpPr txBox="1"/>
          <p:nvPr/>
        </p:nvSpPr>
        <p:spPr>
          <a:xfrm>
            <a:off x="6900165" y="3295075"/>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Service Planning Dev.</a:t>
            </a:r>
            <a:endParaRPr dirty="0"/>
          </a:p>
        </p:txBody>
      </p:sp>
      <p:sp>
        <p:nvSpPr>
          <p:cNvPr id="105" name="Google Shape;105;p13"/>
          <p:cNvSpPr txBox="1"/>
          <p:nvPr/>
        </p:nvSpPr>
        <p:spPr>
          <a:xfrm>
            <a:off x="9947031" y="2248981"/>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Fieldwork</a:t>
            </a:r>
            <a:endParaRPr dirty="0"/>
          </a:p>
        </p:txBody>
      </p:sp>
      <p:sp>
        <p:nvSpPr>
          <p:cNvPr id="106" name="Google Shape;106;p13"/>
          <p:cNvSpPr txBox="1"/>
          <p:nvPr/>
        </p:nvSpPr>
        <p:spPr>
          <a:xfrm>
            <a:off x="12523655" y="2231261"/>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Beta Testing</a:t>
            </a:r>
            <a:endParaRPr dirty="0"/>
          </a:p>
        </p:txBody>
      </p:sp>
      <p:sp>
        <p:nvSpPr>
          <p:cNvPr id="107" name="Google Shape;107;p13"/>
          <p:cNvSpPr txBox="1"/>
          <p:nvPr/>
        </p:nvSpPr>
        <p:spPr>
          <a:xfrm>
            <a:off x="9906365" y="327492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Consultation/Needs Assess.</a:t>
            </a:r>
            <a:endParaRPr dirty="0"/>
          </a:p>
        </p:txBody>
      </p:sp>
      <p:sp>
        <p:nvSpPr>
          <p:cNvPr id="108" name="Google Shape;108;p13"/>
          <p:cNvSpPr txBox="1"/>
          <p:nvPr/>
        </p:nvSpPr>
        <p:spPr>
          <a:xfrm>
            <a:off x="20778056" y="2256071"/>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Operationalization</a:t>
            </a:r>
            <a:endParaRPr dirty="0"/>
          </a:p>
        </p:txBody>
      </p:sp>
      <p:sp>
        <p:nvSpPr>
          <p:cNvPr id="109" name="Google Shape;109;p13"/>
          <p:cNvSpPr txBox="1"/>
          <p:nvPr/>
        </p:nvSpPr>
        <p:spPr>
          <a:xfrm>
            <a:off x="13695102" y="325720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Web based Tool Beta version</a:t>
            </a:r>
            <a:endParaRPr sz="2000" dirty="0">
              <a:solidFill>
                <a:schemeClr val="dk1"/>
              </a:solidFill>
              <a:latin typeface="Arial"/>
              <a:ea typeface="Arial"/>
              <a:cs typeface="Arial"/>
              <a:sym typeface="Arial"/>
            </a:endParaRPr>
          </a:p>
        </p:txBody>
      </p:sp>
      <p:sp>
        <p:nvSpPr>
          <p:cNvPr id="110" name="Google Shape;110;p13"/>
          <p:cNvSpPr/>
          <p:nvPr/>
        </p:nvSpPr>
        <p:spPr>
          <a:xfrm>
            <a:off x="3164710" y="2862072"/>
            <a:ext cx="18288001" cy="128016"/>
          </a:xfrm>
          <a:prstGeom prst="homePlate">
            <a:avLst>
              <a:gd name="adj" fmla="val 50000"/>
            </a:avLst>
          </a:prstGeom>
          <a:solidFill>
            <a:srgbClr val="65964F"/>
          </a:solidFill>
          <a:ln w="12700" cap="flat" cmpd="sng">
            <a:solidFill>
              <a:srgbClr val="7EB7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1" name="Google Shape;111;p13"/>
          <p:cNvSpPr txBox="1"/>
          <p:nvPr/>
        </p:nvSpPr>
        <p:spPr>
          <a:xfrm>
            <a:off x="20934456" y="327563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Web based Tool</a:t>
            </a:r>
            <a:endParaRPr sz="2000" dirty="0">
              <a:solidFill>
                <a:schemeClr val="dk1"/>
              </a:solidFill>
              <a:latin typeface="Arial"/>
              <a:ea typeface="Arial"/>
              <a:cs typeface="Arial"/>
              <a:sym typeface="Arial"/>
            </a:endParaRPr>
          </a:p>
        </p:txBody>
      </p:sp>
      <p:sp>
        <p:nvSpPr>
          <p:cNvPr id="112" name="Google Shape;112;p13"/>
          <p:cNvSpPr/>
          <p:nvPr/>
        </p:nvSpPr>
        <p:spPr>
          <a:xfrm>
            <a:off x="3958623" y="2983237"/>
            <a:ext cx="612648" cy="301752"/>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3" name="Google Shape;113;p13"/>
          <p:cNvSpPr/>
          <p:nvPr/>
        </p:nvSpPr>
        <p:spPr>
          <a:xfrm>
            <a:off x="5837876" y="2939081"/>
            <a:ext cx="612648" cy="301752"/>
          </a:xfrm>
          <a:prstGeom prst="triangle">
            <a:avLst>
              <a:gd name="adj" fmla="val 50000"/>
            </a:avLst>
          </a:prstGeom>
          <a:solidFill>
            <a:srgbClr val="7EB761"/>
          </a:solidFill>
          <a:ln w="12700" cap="flat" cmpd="sng">
            <a:solidFill>
              <a:srgbClr val="7EB7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4" name="Google Shape;114;p13"/>
          <p:cNvSpPr/>
          <p:nvPr/>
        </p:nvSpPr>
        <p:spPr>
          <a:xfrm>
            <a:off x="8894165" y="2918322"/>
            <a:ext cx="612648" cy="301752"/>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5" name="Google Shape;115;p13"/>
          <p:cNvSpPr/>
          <p:nvPr/>
        </p:nvSpPr>
        <p:spPr>
          <a:xfrm rot="10800000" flipH="1">
            <a:off x="5960076" y="2644683"/>
            <a:ext cx="613015" cy="298450"/>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6" name="Google Shape;116;p13"/>
          <p:cNvSpPr/>
          <p:nvPr/>
        </p:nvSpPr>
        <p:spPr>
          <a:xfrm rot="10800000" flipH="1">
            <a:off x="10408028" y="2669493"/>
            <a:ext cx="613015" cy="298450"/>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7" name="Google Shape;117;p13"/>
          <p:cNvSpPr/>
          <p:nvPr/>
        </p:nvSpPr>
        <p:spPr>
          <a:xfrm rot="10800000" flipH="1">
            <a:off x="12091515" y="2651773"/>
            <a:ext cx="613015" cy="298450"/>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8" name="Google Shape;118;p13"/>
          <p:cNvSpPr/>
          <p:nvPr/>
        </p:nvSpPr>
        <p:spPr>
          <a:xfrm rot="10800000" flipH="1">
            <a:off x="14668139" y="2634053"/>
            <a:ext cx="613015" cy="298450"/>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19" name="Google Shape;119;p13"/>
          <p:cNvSpPr/>
          <p:nvPr/>
        </p:nvSpPr>
        <p:spPr>
          <a:xfrm>
            <a:off x="11447484" y="2922986"/>
            <a:ext cx="612648" cy="301752"/>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20" name="Google Shape;120;p13"/>
          <p:cNvSpPr/>
          <p:nvPr/>
        </p:nvSpPr>
        <p:spPr>
          <a:xfrm rot="10800000" flipH="1">
            <a:off x="22646095" y="2637598"/>
            <a:ext cx="613015" cy="298450"/>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21" name="Google Shape;121;p13"/>
          <p:cNvSpPr/>
          <p:nvPr/>
        </p:nvSpPr>
        <p:spPr>
          <a:xfrm>
            <a:off x="15789111" y="2905266"/>
            <a:ext cx="612648" cy="301752"/>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22" name="Google Shape;122;p13"/>
          <p:cNvSpPr/>
          <p:nvPr/>
        </p:nvSpPr>
        <p:spPr>
          <a:xfrm>
            <a:off x="23134791" y="2966226"/>
            <a:ext cx="612648" cy="301752"/>
          </a:xfrm>
          <a:prstGeom prst="triangle">
            <a:avLst>
              <a:gd name="adj" fmla="val 50000"/>
            </a:avLst>
          </a:prstGeom>
          <a:solidFill>
            <a:srgbClr val="7EB761"/>
          </a:solidFill>
          <a:ln w="12700" cap="flat" cmpd="sng">
            <a:solidFill>
              <a:srgbClr val="6596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Arial"/>
              <a:ea typeface="Arial"/>
              <a:cs typeface="Arial"/>
              <a:sym typeface="Arial"/>
            </a:endParaRPr>
          </a:p>
        </p:txBody>
      </p:sp>
      <p:sp>
        <p:nvSpPr>
          <p:cNvPr id="123" name="Google Shape;123;p13"/>
          <p:cNvSpPr txBox="1"/>
          <p:nvPr/>
        </p:nvSpPr>
        <p:spPr>
          <a:xfrm>
            <a:off x="8263544" y="2245436"/>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Training</a:t>
            </a:r>
            <a:endParaRPr dirty="0"/>
          </a:p>
        </p:txBody>
      </p:sp>
      <p:sp>
        <p:nvSpPr>
          <p:cNvPr id="124" name="Google Shape;124;p13"/>
          <p:cNvSpPr txBox="1"/>
          <p:nvPr/>
        </p:nvSpPr>
        <p:spPr>
          <a:xfrm>
            <a:off x="1117722" y="751952"/>
            <a:ext cx="6246841" cy="13203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dirty="0">
                <a:solidFill>
                  <a:srgbClr val="7EB761"/>
                </a:solidFill>
                <a:latin typeface="Arial"/>
                <a:ea typeface="Arial"/>
                <a:cs typeface="Arial"/>
                <a:sym typeface="Arial"/>
              </a:rPr>
              <a:t>Agriculture &amp; </a:t>
            </a:r>
            <a:endParaRPr dirty="0"/>
          </a:p>
          <a:p>
            <a:pPr marL="0" marR="0" lvl="0" indent="0" algn="ctr" rtl="0">
              <a:spcBef>
                <a:spcPts val="0"/>
              </a:spcBef>
              <a:spcAft>
                <a:spcPts val="0"/>
              </a:spcAft>
              <a:buNone/>
            </a:pPr>
            <a:r>
              <a:rPr lang="en-US" sz="4000" b="1" dirty="0">
                <a:solidFill>
                  <a:srgbClr val="7EB761"/>
                </a:solidFill>
                <a:latin typeface="Arial"/>
                <a:ea typeface="Arial"/>
                <a:cs typeface="Arial"/>
                <a:sym typeface="Arial"/>
              </a:rPr>
              <a:t>Food Security</a:t>
            </a:r>
            <a:endParaRPr dirty="0"/>
          </a:p>
        </p:txBody>
      </p:sp>
      <p:pic>
        <p:nvPicPr>
          <p:cNvPr id="125" name="Google Shape;125;p13"/>
          <p:cNvPicPr preferRelativeResize="0"/>
          <p:nvPr/>
        </p:nvPicPr>
        <p:blipFill rotWithShape="1">
          <a:blip r:embed="rId4">
            <a:alphaModFix/>
          </a:blip>
          <a:srcRect/>
          <a:stretch/>
        </p:blipFill>
        <p:spPr>
          <a:xfrm>
            <a:off x="983086" y="856052"/>
            <a:ext cx="1329080" cy="1329080"/>
          </a:xfrm>
          <a:prstGeom prst="rect">
            <a:avLst/>
          </a:prstGeom>
          <a:noFill/>
          <a:ln>
            <a:noFill/>
          </a:ln>
        </p:spPr>
      </p:pic>
      <p:pic>
        <p:nvPicPr>
          <p:cNvPr id="126" name="Google Shape;126;p13"/>
          <p:cNvPicPr preferRelativeResize="0"/>
          <p:nvPr/>
        </p:nvPicPr>
        <p:blipFill rotWithShape="1">
          <a:blip r:embed="rId5">
            <a:alphaModFix/>
          </a:blip>
          <a:srcRect/>
          <a:stretch/>
        </p:blipFill>
        <p:spPr>
          <a:xfrm>
            <a:off x="26999513" y="942521"/>
            <a:ext cx="7269036" cy="841248"/>
          </a:xfrm>
          <a:prstGeom prst="rect">
            <a:avLst/>
          </a:prstGeom>
          <a:noFill/>
          <a:ln>
            <a:noFill/>
          </a:ln>
        </p:spPr>
      </p:pic>
      <p:pic>
        <p:nvPicPr>
          <p:cNvPr id="127" name="Google Shape;127;p13"/>
          <p:cNvPicPr preferRelativeResize="0"/>
          <p:nvPr/>
        </p:nvPicPr>
        <p:blipFill rotWithShape="1">
          <a:blip r:embed="rId6">
            <a:alphaModFix/>
          </a:blip>
          <a:srcRect/>
          <a:stretch/>
        </p:blipFill>
        <p:spPr>
          <a:xfrm>
            <a:off x="528052" y="16075694"/>
            <a:ext cx="4751807" cy="4833239"/>
          </a:xfrm>
          <a:prstGeom prst="rect">
            <a:avLst/>
          </a:prstGeom>
          <a:noFill/>
          <a:ln>
            <a:noFill/>
          </a:ln>
        </p:spPr>
      </p:pic>
      <p:sp>
        <p:nvSpPr>
          <p:cNvPr id="128" name="Google Shape;128;p13"/>
          <p:cNvSpPr txBox="1"/>
          <p:nvPr/>
        </p:nvSpPr>
        <p:spPr>
          <a:xfrm>
            <a:off x="11991624" y="14697694"/>
            <a:ext cx="4727448" cy="7171194"/>
          </a:xfrm>
          <a:prstGeom prst="rect">
            <a:avLst/>
          </a:prstGeom>
          <a:noFill/>
          <a:ln>
            <a:noFill/>
          </a:ln>
        </p:spPr>
        <p:txBody>
          <a:bodyPr spcFirstLastPara="1" wrap="square" lIns="91425" tIns="45700" rIns="91425" bIns="45700" anchor="t" anchorCtr="0">
            <a:noAutofit/>
          </a:bodyPr>
          <a:lstStyle/>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Fully automated and operational tool capable of pulling data, processing and publishing final outputs</a:t>
            </a:r>
            <a:endParaRPr dirty="0"/>
          </a:p>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With support from Kenya RAPID, RCMRD/SERVIR E&amp;SA supported  counties in digitization of grazing plans (approx. 10 maps developed)</a:t>
            </a:r>
            <a:endParaRPr dirty="0"/>
          </a:p>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3 counties through stakeholders financed further trainings for their rangeland stakeholders</a:t>
            </a:r>
            <a:endParaRPr dirty="0"/>
          </a:p>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Approx. 70 stakeholders trained in application of the tool for decision making</a:t>
            </a:r>
            <a:endParaRPr dirty="0"/>
          </a:p>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NDMA to finance data collection for validation of surface water and also in co-assessment of RHEAS drought outputs </a:t>
            </a:r>
            <a:endParaRPr dirty="0"/>
          </a:p>
          <a:p>
            <a:pPr marL="457200" marR="0" lvl="0" indent="-457200"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55 NDMA officers engaged in a sensitization workshop on the tool where plans for data collection for validation were made</a:t>
            </a:r>
            <a:endParaRPr dirty="0"/>
          </a:p>
          <a:p>
            <a:pPr marL="685800" marR="0" lvl="0" indent="-558800"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p:txBody>
      </p:sp>
      <p:sp>
        <p:nvSpPr>
          <p:cNvPr id="129" name="Google Shape;129;p13"/>
          <p:cNvSpPr txBox="1"/>
          <p:nvPr/>
        </p:nvSpPr>
        <p:spPr>
          <a:xfrm>
            <a:off x="11978985" y="5351451"/>
            <a:ext cx="4679273" cy="3477875"/>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i="1" dirty="0">
                <a:solidFill>
                  <a:schemeClr val="dk1"/>
                </a:solidFill>
                <a:latin typeface="Arial"/>
                <a:ea typeface="Arial"/>
                <a:cs typeface="Arial"/>
                <a:sym typeface="Arial"/>
              </a:rPr>
              <a:t>“Don’t panic! The tool will allow me to reassure management on the resilience of the Lewa Ecosystem. From the maps I can clearly show what they had assumed to be degradation, was actually vegetation loss from the drought(2017) and the vegetation recovered fully when the rains came(2018)”  </a:t>
            </a:r>
            <a:r>
              <a:rPr lang="en-US" sz="2000" b="1" dirty="0">
                <a:solidFill>
                  <a:schemeClr val="dk1"/>
                </a:solidFill>
                <a:latin typeface="Arial"/>
                <a:ea typeface="Arial"/>
                <a:cs typeface="Arial"/>
                <a:sym typeface="Arial"/>
              </a:rPr>
              <a:t>David Kimiti- Head of Research and Monitoring, Lewa Conservancy</a:t>
            </a:r>
            <a:endParaRPr sz="2000" b="1" dirty="0">
              <a:solidFill>
                <a:schemeClr val="dk1"/>
              </a:solidFill>
              <a:latin typeface="Arial"/>
              <a:ea typeface="Arial"/>
              <a:cs typeface="Arial"/>
              <a:sym typeface="Arial"/>
            </a:endParaRPr>
          </a:p>
        </p:txBody>
      </p:sp>
      <p:sp>
        <p:nvSpPr>
          <p:cNvPr id="130" name="Google Shape;130;p13"/>
          <p:cNvSpPr txBox="1"/>
          <p:nvPr/>
        </p:nvSpPr>
        <p:spPr>
          <a:xfrm>
            <a:off x="17060841" y="5354238"/>
            <a:ext cx="5565461" cy="2554545"/>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i="1" dirty="0">
                <a:solidFill>
                  <a:schemeClr val="dk1"/>
                </a:solidFill>
                <a:latin typeface="Arial"/>
                <a:ea typeface="Arial"/>
                <a:cs typeface="Arial"/>
                <a:sym typeface="Arial"/>
              </a:rPr>
              <a:t>“Our current grazing plans, due to frequent droughts had resulted in in poor vegetation conditions especially in Leparua area. Using the maps, we have been able to confirm the areas which are degraded and developed a new plan which we will present to management for review” </a:t>
            </a:r>
            <a:r>
              <a:rPr lang="en-US" sz="2000" b="1" dirty="0">
                <a:solidFill>
                  <a:schemeClr val="dk1"/>
                </a:solidFill>
                <a:latin typeface="Arial"/>
                <a:ea typeface="Arial"/>
                <a:cs typeface="Arial"/>
                <a:sym typeface="Arial"/>
              </a:rPr>
              <a:t>Sammy Tema- NRT Grazing Coordinator for Il-Ngwesi Conservancy</a:t>
            </a:r>
            <a:endParaRPr sz="2000" b="1" dirty="0">
              <a:solidFill>
                <a:schemeClr val="dk1"/>
              </a:solidFill>
              <a:latin typeface="Arial"/>
              <a:ea typeface="Arial"/>
              <a:cs typeface="Arial"/>
              <a:sym typeface="Arial"/>
            </a:endParaRPr>
          </a:p>
        </p:txBody>
      </p:sp>
      <p:pic>
        <p:nvPicPr>
          <p:cNvPr id="131" name="Google Shape;131;p13"/>
          <p:cNvPicPr preferRelativeResize="0"/>
          <p:nvPr/>
        </p:nvPicPr>
        <p:blipFill rotWithShape="1">
          <a:blip r:embed="rId7">
            <a:alphaModFix/>
          </a:blip>
          <a:srcRect/>
          <a:stretch/>
        </p:blipFill>
        <p:spPr>
          <a:xfrm>
            <a:off x="19018306" y="7962014"/>
            <a:ext cx="3625924" cy="5405047"/>
          </a:xfrm>
          <a:prstGeom prst="rect">
            <a:avLst/>
          </a:prstGeom>
          <a:noFill/>
          <a:ln>
            <a:noFill/>
          </a:ln>
        </p:spPr>
      </p:pic>
      <p:sp>
        <p:nvSpPr>
          <p:cNvPr id="132" name="Google Shape;132;p13"/>
          <p:cNvSpPr txBox="1"/>
          <p:nvPr/>
        </p:nvSpPr>
        <p:spPr>
          <a:xfrm>
            <a:off x="19190550" y="13297284"/>
            <a:ext cx="3453680" cy="73866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1" dirty="0">
                <a:solidFill>
                  <a:schemeClr val="dk1"/>
                </a:solidFill>
                <a:latin typeface="Arial"/>
                <a:ea typeface="Arial"/>
                <a:cs typeface="Arial"/>
                <a:sym typeface="Arial"/>
              </a:rPr>
              <a:t>Figure 4: </a:t>
            </a:r>
            <a:r>
              <a:rPr lang="en-US" sz="1400" dirty="0">
                <a:solidFill>
                  <a:schemeClr val="dk1"/>
                </a:solidFill>
                <a:latin typeface="Arial"/>
                <a:ea typeface="Arial"/>
                <a:cs typeface="Arial"/>
                <a:sym typeface="Arial"/>
              </a:rPr>
              <a:t>Proposed revised map for Il-Ngwesi Conservancy developed during the training by the NRT team</a:t>
            </a:r>
            <a:endParaRPr sz="1400" dirty="0">
              <a:solidFill>
                <a:schemeClr val="dk1"/>
              </a:solidFill>
              <a:latin typeface="Arial"/>
              <a:ea typeface="Arial"/>
              <a:cs typeface="Arial"/>
              <a:sym typeface="Arial"/>
            </a:endParaRPr>
          </a:p>
        </p:txBody>
      </p:sp>
      <p:grpSp>
        <p:nvGrpSpPr>
          <p:cNvPr id="133" name="Google Shape;133;p13"/>
          <p:cNvGrpSpPr/>
          <p:nvPr/>
        </p:nvGrpSpPr>
        <p:grpSpPr>
          <a:xfrm>
            <a:off x="16804418" y="8176230"/>
            <a:ext cx="2112717" cy="4849644"/>
            <a:chOff x="16218084" y="8797537"/>
            <a:chExt cx="2112717" cy="4849644"/>
          </a:xfrm>
        </p:grpSpPr>
        <p:pic>
          <p:nvPicPr>
            <p:cNvPr id="134" name="Google Shape;134;p13"/>
            <p:cNvPicPr preferRelativeResize="0"/>
            <p:nvPr/>
          </p:nvPicPr>
          <p:blipFill rotWithShape="1">
            <a:blip r:embed="rId8">
              <a:alphaModFix/>
            </a:blip>
            <a:srcRect/>
            <a:stretch/>
          </p:blipFill>
          <p:spPr>
            <a:xfrm>
              <a:off x="16218084" y="8797537"/>
              <a:ext cx="2112717" cy="2485877"/>
            </a:xfrm>
            <a:prstGeom prst="rect">
              <a:avLst/>
            </a:prstGeom>
            <a:noFill/>
            <a:ln w="9525" cap="flat" cmpd="sng">
              <a:solidFill>
                <a:schemeClr val="accent6"/>
              </a:solidFill>
              <a:prstDash val="solid"/>
              <a:round/>
              <a:headEnd type="none" w="sm" len="sm"/>
              <a:tailEnd type="none" w="sm" len="sm"/>
            </a:ln>
          </p:spPr>
        </p:pic>
        <p:pic>
          <p:nvPicPr>
            <p:cNvPr id="135" name="Google Shape;135;p13"/>
            <p:cNvPicPr preferRelativeResize="0"/>
            <p:nvPr/>
          </p:nvPicPr>
          <p:blipFill rotWithShape="1">
            <a:blip r:embed="rId9">
              <a:alphaModFix/>
            </a:blip>
            <a:srcRect/>
            <a:stretch/>
          </p:blipFill>
          <p:spPr>
            <a:xfrm>
              <a:off x="16218084" y="11309903"/>
              <a:ext cx="2098430" cy="2337278"/>
            </a:xfrm>
            <a:prstGeom prst="rect">
              <a:avLst/>
            </a:prstGeom>
            <a:noFill/>
            <a:ln w="9525" cap="flat" cmpd="sng">
              <a:solidFill>
                <a:schemeClr val="accent6"/>
              </a:solidFill>
              <a:prstDash val="solid"/>
              <a:round/>
              <a:headEnd type="none" w="sm" len="sm"/>
              <a:tailEnd type="none" w="sm" len="sm"/>
            </a:ln>
          </p:spPr>
        </p:pic>
      </p:grpSp>
      <p:sp>
        <p:nvSpPr>
          <p:cNvPr id="136" name="Google Shape;136;p13"/>
          <p:cNvSpPr txBox="1"/>
          <p:nvPr/>
        </p:nvSpPr>
        <p:spPr>
          <a:xfrm>
            <a:off x="16758091" y="13256766"/>
            <a:ext cx="2405554" cy="73866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1" dirty="0">
                <a:solidFill>
                  <a:schemeClr val="dk1"/>
                </a:solidFill>
                <a:latin typeface="Arial"/>
                <a:ea typeface="Arial"/>
                <a:cs typeface="Arial"/>
                <a:sym typeface="Arial"/>
              </a:rPr>
              <a:t>Figure 3: </a:t>
            </a:r>
            <a:r>
              <a:rPr lang="en-US" sz="1400" dirty="0">
                <a:solidFill>
                  <a:schemeClr val="dk1"/>
                </a:solidFill>
                <a:latin typeface="Arial"/>
                <a:ea typeface="Arial"/>
                <a:cs typeface="Arial"/>
                <a:sym typeface="Arial"/>
              </a:rPr>
              <a:t>Maps generated to make the assessment for IlNgwesi Conservancy</a:t>
            </a:r>
            <a:endParaRPr sz="1400" dirty="0">
              <a:solidFill>
                <a:schemeClr val="dk1"/>
              </a:solidFill>
              <a:latin typeface="Arial"/>
              <a:ea typeface="Arial"/>
              <a:cs typeface="Arial"/>
              <a:sym typeface="Arial"/>
            </a:endParaRPr>
          </a:p>
        </p:txBody>
      </p:sp>
      <p:grpSp>
        <p:nvGrpSpPr>
          <p:cNvPr id="137" name="Google Shape;137;p13"/>
          <p:cNvGrpSpPr/>
          <p:nvPr/>
        </p:nvGrpSpPr>
        <p:grpSpPr>
          <a:xfrm>
            <a:off x="12117140" y="8898594"/>
            <a:ext cx="4402960" cy="4577328"/>
            <a:chOff x="12184252" y="9035207"/>
            <a:chExt cx="4402960" cy="4577328"/>
          </a:xfrm>
        </p:grpSpPr>
        <p:pic>
          <p:nvPicPr>
            <p:cNvPr id="138" name="Google Shape;138;p13"/>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12184252" y="9035207"/>
              <a:ext cx="3096902" cy="3479783"/>
            </a:xfrm>
            <a:prstGeom prst="rect">
              <a:avLst/>
            </a:prstGeom>
            <a:noFill/>
            <a:ln w="9525" cap="flat" cmpd="sng">
              <a:solidFill>
                <a:schemeClr val="accent6"/>
              </a:solidFill>
              <a:prstDash val="solid"/>
              <a:round/>
              <a:headEnd type="none" w="sm" len="sm"/>
              <a:tailEnd type="none" w="sm" len="sm"/>
            </a:ln>
          </p:spPr>
        </p:pic>
        <p:pic>
          <p:nvPicPr>
            <p:cNvPr id="139" name="Google Shape;139;p13"/>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13911305" y="10605795"/>
              <a:ext cx="2675908" cy="3006740"/>
            </a:xfrm>
            <a:prstGeom prst="rect">
              <a:avLst/>
            </a:prstGeom>
            <a:noFill/>
            <a:ln w="9525" cap="flat" cmpd="sng">
              <a:solidFill>
                <a:schemeClr val="accent6"/>
              </a:solidFill>
              <a:prstDash val="solid"/>
              <a:round/>
              <a:headEnd type="none" w="sm" len="sm"/>
              <a:tailEnd type="none" w="sm" len="sm"/>
            </a:ln>
          </p:spPr>
        </p:pic>
      </p:grpSp>
      <p:sp>
        <p:nvSpPr>
          <p:cNvPr id="140" name="Google Shape;140;p13"/>
          <p:cNvSpPr txBox="1"/>
          <p:nvPr/>
        </p:nvSpPr>
        <p:spPr>
          <a:xfrm>
            <a:off x="12054975" y="13448833"/>
            <a:ext cx="4465126"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1" dirty="0">
                <a:solidFill>
                  <a:schemeClr val="dk1"/>
                </a:solidFill>
                <a:latin typeface="Arial"/>
                <a:ea typeface="Arial"/>
                <a:cs typeface="Arial"/>
                <a:sym typeface="Arial"/>
              </a:rPr>
              <a:t>Figure 2: </a:t>
            </a:r>
            <a:r>
              <a:rPr lang="en-US" sz="1400" dirty="0">
                <a:solidFill>
                  <a:schemeClr val="dk1"/>
                </a:solidFill>
                <a:latin typeface="Arial"/>
                <a:ea typeface="Arial"/>
                <a:cs typeface="Arial"/>
                <a:sym typeface="Arial"/>
              </a:rPr>
              <a:t>Maps generated to allay panic and reassure management of the resilience of conservancy</a:t>
            </a:r>
            <a:endParaRPr sz="1400" dirty="0">
              <a:solidFill>
                <a:schemeClr val="dk1"/>
              </a:solidFill>
              <a:latin typeface="Arial"/>
              <a:ea typeface="Arial"/>
              <a:cs typeface="Arial"/>
              <a:sym typeface="Arial"/>
            </a:endParaRPr>
          </a:p>
        </p:txBody>
      </p:sp>
      <p:grpSp>
        <p:nvGrpSpPr>
          <p:cNvPr id="141" name="Google Shape;141;p13"/>
          <p:cNvGrpSpPr/>
          <p:nvPr/>
        </p:nvGrpSpPr>
        <p:grpSpPr>
          <a:xfrm>
            <a:off x="23156227" y="10644855"/>
            <a:ext cx="11127919" cy="4399398"/>
            <a:chOff x="11929217" y="18102620"/>
            <a:chExt cx="11127919" cy="4399398"/>
          </a:xfrm>
        </p:grpSpPr>
        <p:grpSp>
          <p:nvGrpSpPr>
            <p:cNvPr id="142" name="Google Shape;142;p13"/>
            <p:cNvGrpSpPr/>
            <p:nvPr/>
          </p:nvGrpSpPr>
          <p:grpSpPr>
            <a:xfrm>
              <a:off x="12311486" y="18102620"/>
              <a:ext cx="10637668" cy="3761422"/>
              <a:chOff x="8739450" y="11050921"/>
              <a:chExt cx="13686547" cy="5470351"/>
            </a:xfrm>
          </p:grpSpPr>
          <p:pic>
            <p:nvPicPr>
              <p:cNvPr id="143" name="Google Shape;143;p13"/>
              <p:cNvPicPr preferRelativeResize="0"/>
              <p:nvPr/>
            </p:nvPicPr>
            <p:blipFill rotWithShape="1">
              <a:blip r:embed="rId12" cstate="print">
                <a:alphaModFix/>
                <a:extLst>
                  <a:ext uri="{28A0092B-C50C-407E-A947-70E740481C1C}">
                    <a14:useLocalDpi xmlns:a14="http://schemas.microsoft.com/office/drawing/2010/main"/>
                  </a:ext>
                </a:extLst>
              </a:blip>
              <a:srcRect/>
              <a:stretch/>
            </p:blipFill>
            <p:spPr>
              <a:xfrm>
                <a:off x="8739450" y="11501667"/>
                <a:ext cx="4187447" cy="3757385"/>
              </a:xfrm>
              <a:prstGeom prst="rect">
                <a:avLst/>
              </a:prstGeom>
              <a:noFill/>
              <a:ln w="38100" cap="sq" cmpd="sng">
                <a:solidFill>
                  <a:srgbClr val="A8D08C"/>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44" name="Google Shape;144;p13"/>
              <p:cNvPicPr preferRelativeResize="0"/>
              <p:nvPr/>
            </p:nvPicPr>
            <p:blipFill rotWithShape="1">
              <a:blip r:embed="rId13" cstate="print">
                <a:alphaModFix/>
                <a:extLst>
                  <a:ext uri="{28A0092B-C50C-407E-A947-70E740481C1C}">
                    <a14:useLocalDpi xmlns:a14="http://schemas.microsoft.com/office/drawing/2010/main"/>
                  </a:ext>
                </a:extLst>
              </a:blip>
              <a:srcRect t="-2124"/>
              <a:stretch/>
            </p:blipFill>
            <p:spPr>
              <a:xfrm>
                <a:off x="13150339" y="11050921"/>
                <a:ext cx="6404310" cy="5470351"/>
              </a:xfrm>
              <a:prstGeom prst="rect">
                <a:avLst/>
              </a:prstGeom>
              <a:noFill/>
              <a:ln w="38100" cap="sq" cmpd="sng">
                <a:solidFill>
                  <a:srgbClr val="A8D08C"/>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5" name="Google Shape;145;p13"/>
              <p:cNvSpPr txBox="1"/>
              <p:nvPr/>
            </p:nvSpPr>
            <p:spPr>
              <a:xfrm>
                <a:off x="19652483" y="11343407"/>
                <a:ext cx="2773514" cy="4521781"/>
              </a:xfrm>
              <a:prstGeom prst="rect">
                <a:avLst/>
              </a:prstGeom>
              <a:noFill/>
              <a:ln w="9525" cap="flat" cmpd="sng">
                <a:solidFill>
                  <a:srgbClr val="A8D0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4" b="1" dirty="0">
                    <a:solidFill>
                      <a:schemeClr val="dk1"/>
                    </a:solidFill>
                    <a:latin typeface="Arial"/>
                    <a:ea typeface="Arial"/>
                    <a:cs typeface="Arial"/>
                    <a:sym typeface="Arial"/>
                  </a:rPr>
                  <a:t>Legend:</a:t>
                </a:r>
                <a:endParaRPr dirty="0"/>
              </a:p>
              <a:p>
                <a:pPr marL="0" marR="0" lvl="0" indent="0" algn="l" rtl="0">
                  <a:spcBef>
                    <a:spcPts val="580"/>
                  </a:spcBef>
                  <a:spcAft>
                    <a:spcPts val="0"/>
                  </a:spcAft>
                  <a:buNone/>
                </a:pPr>
                <a:r>
                  <a:rPr lang="en-US" sz="1354" b="1" dirty="0">
                    <a:solidFill>
                      <a:schemeClr val="dk1"/>
                    </a:solidFill>
                    <a:latin typeface="Arial"/>
                    <a:ea typeface="Arial"/>
                    <a:cs typeface="Arial"/>
                    <a:sym typeface="Arial"/>
                  </a:rPr>
                  <a:t>Yellow: Decision makers, data collectors, providers, analyzers, enablers</a:t>
                </a:r>
                <a:endParaRPr dirty="0"/>
              </a:p>
              <a:p>
                <a:pPr marL="0" marR="0" lvl="0" indent="0" algn="l" rtl="0">
                  <a:spcBef>
                    <a:spcPts val="580"/>
                  </a:spcBef>
                  <a:spcAft>
                    <a:spcPts val="0"/>
                  </a:spcAft>
                  <a:buNone/>
                </a:pPr>
                <a:r>
                  <a:rPr lang="en-US" sz="1354" b="1" dirty="0">
                    <a:solidFill>
                      <a:schemeClr val="dk1"/>
                    </a:solidFill>
                    <a:latin typeface="Arial"/>
                    <a:ea typeface="Arial"/>
                    <a:cs typeface="Arial"/>
                    <a:sym typeface="Arial"/>
                  </a:rPr>
                  <a:t>Blue: Decision Makers, Intermediaries and enablers</a:t>
                </a:r>
                <a:endParaRPr dirty="0"/>
              </a:p>
              <a:p>
                <a:pPr marL="0" marR="0" lvl="0" indent="0" algn="l" rtl="0">
                  <a:spcBef>
                    <a:spcPts val="580"/>
                  </a:spcBef>
                  <a:spcAft>
                    <a:spcPts val="0"/>
                  </a:spcAft>
                  <a:buNone/>
                </a:pPr>
                <a:r>
                  <a:rPr lang="en-US" sz="1354" b="1" dirty="0">
                    <a:solidFill>
                      <a:schemeClr val="dk1"/>
                    </a:solidFill>
                    <a:latin typeface="Arial"/>
                    <a:ea typeface="Arial"/>
                    <a:cs typeface="Arial"/>
                    <a:sym typeface="Arial"/>
                  </a:rPr>
                  <a:t>Green: Data collectors, providers, analyzers, enablers</a:t>
                </a:r>
                <a:endParaRPr dirty="0"/>
              </a:p>
              <a:p>
                <a:pPr marL="0" marR="0" lvl="0" indent="0" algn="l" rtl="0">
                  <a:spcBef>
                    <a:spcPts val="580"/>
                  </a:spcBef>
                  <a:spcAft>
                    <a:spcPts val="0"/>
                  </a:spcAft>
                  <a:buNone/>
                </a:pPr>
                <a:r>
                  <a:rPr lang="en-US" sz="1354" b="1" dirty="0">
                    <a:solidFill>
                      <a:schemeClr val="dk1"/>
                    </a:solidFill>
                    <a:latin typeface="Arial"/>
                    <a:ea typeface="Arial"/>
                    <a:cs typeface="Arial"/>
                    <a:sym typeface="Arial"/>
                  </a:rPr>
                  <a:t>Cyan: Users/Beneficiaries</a:t>
                </a:r>
                <a:endParaRPr sz="1354" b="1" dirty="0">
                  <a:solidFill>
                    <a:schemeClr val="dk1"/>
                  </a:solidFill>
                  <a:latin typeface="Arial"/>
                  <a:ea typeface="Arial"/>
                  <a:cs typeface="Arial"/>
                  <a:sym typeface="Arial"/>
                </a:endParaRPr>
              </a:p>
            </p:txBody>
          </p:sp>
        </p:grpSp>
        <p:sp>
          <p:nvSpPr>
            <p:cNvPr id="146" name="Google Shape;146;p13"/>
            <p:cNvSpPr txBox="1"/>
            <p:nvPr/>
          </p:nvSpPr>
          <p:spPr>
            <a:xfrm>
              <a:off x="11929217" y="22178853"/>
              <a:ext cx="11127919" cy="323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1" dirty="0">
                  <a:solidFill>
                    <a:schemeClr val="dk1"/>
                  </a:solidFill>
                  <a:latin typeface="Arial"/>
                  <a:ea typeface="Arial"/>
                  <a:cs typeface="Arial"/>
                  <a:sym typeface="Arial"/>
                </a:rPr>
                <a:t>Figure 8</a:t>
              </a:r>
              <a:r>
                <a:rPr lang="en-US" sz="1500" dirty="0">
                  <a:solidFill>
                    <a:schemeClr val="dk1"/>
                  </a:solidFill>
                  <a:latin typeface="Arial"/>
                  <a:ea typeface="Arial"/>
                  <a:cs typeface="Arial"/>
                  <a:sym typeface="Arial"/>
                </a:rPr>
                <a:t>: Growth in Stakeholders Network following CNA and Stakeholder Consultations</a:t>
              </a:r>
              <a:endParaRPr dirty="0"/>
            </a:p>
          </p:txBody>
        </p:sp>
      </p:grpSp>
      <p:pic>
        <p:nvPicPr>
          <p:cNvPr id="147" name="Google Shape;147;p13"/>
          <p:cNvPicPr preferRelativeResize="0"/>
          <p:nvPr/>
        </p:nvPicPr>
        <p:blipFill rotWithShape="1">
          <a:blip r:embed="rId14" cstate="print">
            <a:alphaModFix/>
            <a:extLst>
              <a:ext uri="{28A0092B-C50C-407E-A947-70E740481C1C}">
                <a14:useLocalDpi xmlns:a14="http://schemas.microsoft.com/office/drawing/2010/main"/>
              </a:ext>
            </a:extLst>
          </a:blip>
          <a:srcRect/>
          <a:stretch/>
        </p:blipFill>
        <p:spPr>
          <a:xfrm>
            <a:off x="30359688" y="5428246"/>
            <a:ext cx="3321603" cy="2244790"/>
          </a:xfrm>
          <a:prstGeom prst="rect">
            <a:avLst/>
          </a:prstGeom>
          <a:noFill/>
          <a:ln w="9525" cap="flat" cmpd="sng">
            <a:solidFill>
              <a:schemeClr val="accent6"/>
            </a:solidFill>
            <a:prstDash val="solid"/>
            <a:round/>
            <a:headEnd type="none" w="sm" len="sm"/>
            <a:tailEnd type="none" w="sm" len="sm"/>
          </a:ln>
        </p:spPr>
      </p:pic>
      <p:sp>
        <p:nvSpPr>
          <p:cNvPr id="148" name="Google Shape;148;p13"/>
          <p:cNvSpPr txBox="1"/>
          <p:nvPr/>
        </p:nvSpPr>
        <p:spPr>
          <a:xfrm>
            <a:off x="30295188" y="9777140"/>
            <a:ext cx="3765641"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dirty="0">
                <a:solidFill>
                  <a:schemeClr val="dk1"/>
                </a:solidFill>
                <a:latin typeface="Arial"/>
                <a:ea typeface="Arial"/>
                <a:cs typeface="Arial"/>
                <a:sym typeface="Arial"/>
              </a:rPr>
              <a:t>Figure 7: </a:t>
            </a:r>
            <a:r>
              <a:rPr lang="en-US" sz="1500" dirty="0">
                <a:solidFill>
                  <a:schemeClr val="dk1"/>
                </a:solidFill>
                <a:latin typeface="Arial"/>
                <a:ea typeface="Arial"/>
                <a:cs typeface="Arial"/>
                <a:sym typeface="Arial"/>
              </a:rPr>
              <a:t>Participants during workshops</a:t>
            </a:r>
            <a:endParaRPr sz="1500" dirty="0">
              <a:solidFill>
                <a:schemeClr val="dk1"/>
              </a:solidFill>
              <a:latin typeface="Arial"/>
              <a:ea typeface="Arial"/>
              <a:cs typeface="Arial"/>
              <a:sym typeface="Arial"/>
            </a:endParaRPr>
          </a:p>
        </p:txBody>
      </p:sp>
      <p:grpSp>
        <p:nvGrpSpPr>
          <p:cNvPr id="149" name="Google Shape;149;p13"/>
          <p:cNvGrpSpPr/>
          <p:nvPr/>
        </p:nvGrpSpPr>
        <p:grpSpPr>
          <a:xfrm>
            <a:off x="17223967" y="14721088"/>
            <a:ext cx="5596093" cy="2864236"/>
            <a:chOff x="16879528" y="15823814"/>
            <a:chExt cx="5777406" cy="2864236"/>
          </a:xfrm>
        </p:grpSpPr>
        <p:pic>
          <p:nvPicPr>
            <p:cNvPr id="150" name="Google Shape;150;p13"/>
            <p:cNvPicPr preferRelativeResize="0"/>
            <p:nvPr/>
          </p:nvPicPr>
          <p:blipFill rotWithShape="1">
            <a:blip r:embed="rId15" cstate="print">
              <a:alphaModFix/>
              <a:extLst>
                <a:ext uri="{28A0092B-C50C-407E-A947-70E740481C1C}">
                  <a14:useLocalDpi xmlns:a14="http://schemas.microsoft.com/office/drawing/2010/main"/>
                </a:ext>
              </a:extLst>
            </a:blip>
            <a:srcRect/>
            <a:stretch/>
          </p:blipFill>
          <p:spPr>
            <a:xfrm>
              <a:off x="16879528" y="15896442"/>
              <a:ext cx="3725043" cy="2635636"/>
            </a:xfrm>
            <a:prstGeom prst="rect">
              <a:avLst/>
            </a:prstGeom>
            <a:noFill/>
            <a:ln w="9525" cap="flat" cmpd="sng">
              <a:solidFill>
                <a:schemeClr val="accent6"/>
              </a:solidFill>
              <a:prstDash val="solid"/>
              <a:round/>
              <a:headEnd type="none" w="sm" len="sm"/>
              <a:tailEnd type="none" w="sm" len="sm"/>
            </a:ln>
          </p:spPr>
        </p:pic>
        <p:pic>
          <p:nvPicPr>
            <p:cNvPr id="151" name="Google Shape;151;p13"/>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20630358" y="15823814"/>
              <a:ext cx="2026576" cy="2864236"/>
            </a:xfrm>
            <a:prstGeom prst="rect">
              <a:avLst/>
            </a:prstGeom>
            <a:noFill/>
            <a:ln w="9525" cap="flat" cmpd="sng">
              <a:solidFill>
                <a:schemeClr val="accent6"/>
              </a:solidFill>
              <a:prstDash val="solid"/>
              <a:round/>
              <a:headEnd type="none" w="sm" len="sm"/>
              <a:tailEnd type="none" w="sm" len="sm"/>
            </a:ln>
          </p:spPr>
        </p:pic>
      </p:grpSp>
      <p:sp>
        <p:nvSpPr>
          <p:cNvPr id="152" name="Google Shape;152;p13"/>
          <p:cNvSpPr txBox="1"/>
          <p:nvPr/>
        </p:nvSpPr>
        <p:spPr>
          <a:xfrm>
            <a:off x="17043872" y="17594408"/>
            <a:ext cx="5856407"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1" dirty="0">
                <a:solidFill>
                  <a:schemeClr val="dk1"/>
                </a:solidFill>
                <a:latin typeface="Arial"/>
                <a:ea typeface="Arial"/>
                <a:cs typeface="Arial"/>
                <a:sym typeface="Arial"/>
              </a:rPr>
              <a:t>Figure 5: </a:t>
            </a:r>
            <a:r>
              <a:rPr lang="en-US" sz="1400" dirty="0">
                <a:solidFill>
                  <a:schemeClr val="dk1"/>
                </a:solidFill>
                <a:latin typeface="Arial"/>
                <a:ea typeface="Arial"/>
                <a:cs typeface="Arial"/>
                <a:sym typeface="Arial"/>
              </a:rPr>
              <a:t>Digitized wet and dry grazing area maps for parts of Isiolo County</a:t>
            </a:r>
            <a:endParaRPr sz="1400" dirty="0">
              <a:solidFill>
                <a:schemeClr val="dk1"/>
              </a:solidFill>
              <a:latin typeface="Arial"/>
              <a:ea typeface="Arial"/>
              <a:cs typeface="Arial"/>
              <a:sym typeface="Arial"/>
            </a:endParaRPr>
          </a:p>
        </p:txBody>
      </p:sp>
      <p:sp>
        <p:nvSpPr>
          <p:cNvPr id="153" name="Google Shape;153;p13"/>
          <p:cNvSpPr txBox="1"/>
          <p:nvPr/>
        </p:nvSpPr>
        <p:spPr>
          <a:xfrm>
            <a:off x="23540577" y="5185140"/>
            <a:ext cx="6626874" cy="6298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7EB761"/>
                </a:solidFill>
                <a:latin typeface="Arial"/>
                <a:ea typeface="Arial"/>
                <a:cs typeface="Arial"/>
                <a:sym typeface="Arial"/>
              </a:rPr>
              <a:t>Assumptions: </a:t>
            </a:r>
            <a:r>
              <a:rPr lang="en-US" sz="2000" dirty="0">
                <a:solidFill>
                  <a:schemeClr val="dk1"/>
                </a:solidFill>
                <a:latin typeface="Arial"/>
                <a:ea typeface="Arial"/>
                <a:cs typeface="Arial"/>
                <a:sym typeface="Arial"/>
              </a:rPr>
              <a:t>That the tools outputs will be accurate and that stakeholders will use the tool for decision making.</a:t>
            </a: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Inputs: </a:t>
            </a:r>
            <a:r>
              <a:rPr lang="en-US" sz="2000" dirty="0">
                <a:solidFill>
                  <a:schemeClr val="dk1"/>
                </a:solidFill>
                <a:latin typeface="Arial"/>
                <a:ea typeface="Arial"/>
                <a:cs typeface="Arial"/>
                <a:sym typeface="Arial"/>
              </a:rPr>
              <a:t>Stakeholder consultations, methodology and tool development, trainings, dissemination, data (Modis NDVI, surface water maps, invasive species maps, monitoring unit boundaries, ancillary data (roads, rivers, place names)).</a:t>
            </a:r>
            <a:endParaRPr sz="2400" b="1" dirty="0">
              <a:solidFill>
                <a:srgbClr val="EDC34B"/>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Outputs: </a:t>
            </a:r>
            <a:r>
              <a:rPr lang="en-US" sz="2000" dirty="0">
                <a:solidFill>
                  <a:schemeClr val="dk1"/>
                </a:solidFill>
                <a:latin typeface="Arial"/>
                <a:ea typeface="Arial"/>
                <a:cs typeface="Arial"/>
                <a:sym typeface="Arial"/>
              </a:rPr>
              <a:t>Dekadal, monthly and seasonal NDVI, absolute and standardized anomalies, VCI, reports from stakeholder consultations, fully functional web-based tool, number of stakeholders trained, training manual and maps.</a:t>
            </a: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Outcomes: </a:t>
            </a:r>
            <a:r>
              <a:rPr lang="en-US" sz="2000" dirty="0">
                <a:solidFill>
                  <a:schemeClr val="dk1"/>
                </a:solidFill>
                <a:latin typeface="Arial"/>
                <a:ea typeface="Arial"/>
                <a:cs typeface="Arial"/>
                <a:sym typeface="Arial"/>
              </a:rPr>
              <a:t>Improved capacity of stakeholders to use web based tool for decisions making on rangelands</a:t>
            </a: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Impact: </a:t>
            </a:r>
            <a:r>
              <a:rPr lang="en-US" sz="2000" dirty="0">
                <a:solidFill>
                  <a:schemeClr val="dk1"/>
                </a:solidFill>
                <a:latin typeface="Arial"/>
                <a:ea typeface="Arial"/>
                <a:cs typeface="Arial"/>
                <a:sym typeface="Arial"/>
              </a:rPr>
              <a:t>Improved rangeland productivity</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5530" dirty="0">
              <a:solidFill>
                <a:schemeClr val="dk1"/>
              </a:solidFill>
              <a:latin typeface="Arial"/>
              <a:ea typeface="Arial"/>
              <a:cs typeface="Arial"/>
              <a:sym typeface="Arial"/>
            </a:endParaRPr>
          </a:p>
        </p:txBody>
      </p:sp>
      <p:sp>
        <p:nvSpPr>
          <p:cNvPr id="154" name="Google Shape;154;p13"/>
          <p:cNvSpPr txBox="1"/>
          <p:nvPr/>
        </p:nvSpPr>
        <p:spPr>
          <a:xfrm>
            <a:off x="16875559" y="21133613"/>
            <a:ext cx="5856407" cy="30777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1" dirty="0">
                <a:solidFill>
                  <a:schemeClr val="dk1"/>
                </a:solidFill>
                <a:latin typeface="Arial"/>
                <a:ea typeface="Arial"/>
                <a:cs typeface="Arial"/>
                <a:sym typeface="Arial"/>
              </a:rPr>
              <a:t>Figure 6: </a:t>
            </a:r>
            <a:r>
              <a:rPr lang="en-US" sz="1400" dirty="0">
                <a:solidFill>
                  <a:schemeClr val="dk1"/>
                </a:solidFill>
                <a:latin typeface="Arial"/>
                <a:ea typeface="Arial"/>
                <a:cs typeface="Arial"/>
                <a:sym typeface="Arial"/>
              </a:rPr>
              <a:t>Sensitization and digitization of grazing areas in Turkana</a:t>
            </a:r>
            <a:endParaRPr sz="1400" dirty="0">
              <a:solidFill>
                <a:schemeClr val="dk1"/>
              </a:solidFill>
              <a:latin typeface="Arial"/>
              <a:ea typeface="Arial"/>
              <a:cs typeface="Arial"/>
              <a:sym typeface="Arial"/>
            </a:endParaRPr>
          </a:p>
        </p:txBody>
      </p:sp>
      <p:pic>
        <p:nvPicPr>
          <p:cNvPr id="155" name="Google Shape;155;p13" descr="https://pbs.twimg.com/media/DdO3SnGX4AEaRLo.jpg:large"/>
          <p:cNvPicPr preferRelativeResize="0"/>
          <p:nvPr/>
        </p:nvPicPr>
        <p:blipFill rotWithShape="1">
          <a:blip r:embed="rId17" cstate="print">
            <a:alphaModFix/>
            <a:extLst>
              <a:ext uri="{28A0092B-C50C-407E-A947-70E740481C1C}">
                <a14:useLocalDpi xmlns:a14="http://schemas.microsoft.com/office/drawing/2010/main"/>
              </a:ext>
            </a:extLst>
          </a:blip>
          <a:srcRect/>
          <a:stretch/>
        </p:blipFill>
        <p:spPr>
          <a:xfrm>
            <a:off x="30424066" y="8043090"/>
            <a:ext cx="3291182" cy="1702123"/>
          </a:xfrm>
          <a:prstGeom prst="rect">
            <a:avLst/>
          </a:prstGeom>
          <a:noFill/>
          <a:ln w="9525" cap="flat" cmpd="sng">
            <a:solidFill>
              <a:schemeClr val="accent6"/>
            </a:solidFill>
            <a:prstDash val="solid"/>
            <a:round/>
            <a:headEnd type="none" w="sm" len="sm"/>
            <a:tailEnd type="none" w="sm" len="sm"/>
          </a:ln>
        </p:spPr>
      </p:pic>
      <p:pic>
        <p:nvPicPr>
          <p:cNvPr id="156" name="Google Shape;156;p13"/>
          <p:cNvPicPr preferRelativeResize="0"/>
          <p:nvPr/>
        </p:nvPicPr>
        <p:blipFill rotWithShape="1">
          <a:blip r:embed="rId18">
            <a:alphaModFix/>
          </a:blip>
          <a:srcRect/>
          <a:stretch/>
        </p:blipFill>
        <p:spPr>
          <a:xfrm>
            <a:off x="16991988" y="18113066"/>
            <a:ext cx="5836219" cy="2842283"/>
          </a:xfrm>
          <a:prstGeom prst="rect">
            <a:avLst/>
          </a:prstGeom>
          <a:noFill/>
          <a:ln>
            <a:noFill/>
          </a:ln>
        </p:spPr>
      </p:pic>
      <p:pic>
        <p:nvPicPr>
          <p:cNvPr id="157" name="Google Shape;157;p13"/>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5856759" y="17085653"/>
            <a:ext cx="5519266" cy="3311560"/>
          </a:xfrm>
          <a:prstGeom prst="rect">
            <a:avLst/>
          </a:prstGeom>
          <a:noFill/>
          <a:ln>
            <a:noFill/>
          </a:ln>
        </p:spPr>
      </p:pic>
      <p:sp>
        <p:nvSpPr>
          <p:cNvPr id="158" name="Google Shape;158;p13"/>
          <p:cNvSpPr/>
          <p:nvPr/>
        </p:nvSpPr>
        <p:spPr>
          <a:xfrm>
            <a:off x="5231143" y="18635803"/>
            <a:ext cx="612648" cy="317046"/>
          </a:xfrm>
          <a:prstGeom prst="rightArrow">
            <a:avLst>
              <a:gd name="adj1" fmla="val 50000"/>
              <a:gd name="adj2" fmla="val 50000"/>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dirty="0">
              <a:solidFill>
                <a:schemeClr val="lt1"/>
              </a:solidFill>
              <a:latin typeface="Calibri"/>
              <a:ea typeface="Calibri"/>
              <a:cs typeface="Calibri"/>
              <a:sym typeface="Calibri"/>
            </a:endParaRPr>
          </a:p>
        </p:txBody>
      </p:sp>
      <p:pic>
        <p:nvPicPr>
          <p:cNvPr id="72" name="Picture 71">
            <a:extLst>
              <a:ext uri="{FF2B5EF4-FFF2-40B4-BE49-F238E27FC236}">
                <a16:creationId xmlns:a16="http://schemas.microsoft.com/office/drawing/2014/main" xmlns="" id="{BA958FA2-9B98-F64B-BAB7-6220E93821A4}"/>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293067" y="21656103"/>
            <a:ext cx="19543652" cy="15910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951</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Stevens</dc:creator>
  <cp:lastModifiedBy>AnastasiaW</cp:lastModifiedBy>
  <cp:revision>4</cp:revision>
  <dcterms:modified xsi:type="dcterms:W3CDTF">2020-05-22T12:46:42Z</dcterms:modified>
</cp:coreProperties>
</file>