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Lst>
  <p:sldSz cy="23774400" cx="34747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B3F7907-F566-4EE2-A474-C9C5D965F4D3}">
  <a:tblStyle styleId="{9B3F7907-F566-4EE2-A474-C9C5D965F4D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73162" y="1143000"/>
            <a:ext cx="4511675"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wrap="square" tIns="91425"/>
          <a:lstStyle>
            <a:lvl1pPr indent="0" lvl="0" marL="0" marR="0" rtl="0" algn="l">
              <a:spcBef>
                <a:spcPts val="0"/>
              </a:spcBef>
              <a:buChar char="●"/>
              <a:defRPr b="0" i="0" sz="3686" u="none" cap="none" strike="noStrike">
                <a:solidFill>
                  <a:schemeClr val="dk1"/>
                </a:solidFill>
                <a:latin typeface="Calibri"/>
                <a:ea typeface="Calibri"/>
                <a:cs typeface="Calibri"/>
                <a:sym typeface="Calibri"/>
              </a:defRPr>
            </a:lvl1pPr>
            <a:lvl2pPr indent="-7251" lvl="1" marL="1404251" marR="0" rtl="0" algn="l">
              <a:spcBef>
                <a:spcPts val="0"/>
              </a:spcBef>
              <a:buChar char="○"/>
              <a:defRPr b="0" i="0" sz="3686" u="none" cap="none" strike="noStrike">
                <a:solidFill>
                  <a:schemeClr val="dk1"/>
                </a:solidFill>
                <a:latin typeface="Calibri"/>
                <a:ea typeface="Calibri"/>
                <a:cs typeface="Calibri"/>
                <a:sym typeface="Calibri"/>
              </a:defRPr>
            </a:lvl2pPr>
            <a:lvl3pPr indent="-1798" lvl="2" marL="2808499" marR="0" rtl="0" algn="l">
              <a:spcBef>
                <a:spcPts val="0"/>
              </a:spcBef>
              <a:buChar char="■"/>
              <a:defRPr b="0" i="0" sz="3686" u="none" cap="none" strike="noStrike">
                <a:solidFill>
                  <a:schemeClr val="dk1"/>
                </a:solidFill>
                <a:latin typeface="Calibri"/>
                <a:ea typeface="Calibri"/>
                <a:cs typeface="Calibri"/>
                <a:sym typeface="Calibri"/>
              </a:defRPr>
            </a:lvl3pPr>
            <a:lvl4pPr indent="-9044" lvl="3" marL="4212744" marR="0" rtl="0" algn="l">
              <a:spcBef>
                <a:spcPts val="0"/>
              </a:spcBef>
              <a:buChar char="●"/>
              <a:defRPr b="0" i="0" sz="3686" u="none" cap="none" strike="noStrike">
                <a:solidFill>
                  <a:schemeClr val="dk1"/>
                </a:solidFill>
                <a:latin typeface="Calibri"/>
                <a:ea typeface="Calibri"/>
                <a:cs typeface="Calibri"/>
                <a:sym typeface="Calibri"/>
              </a:defRPr>
            </a:lvl4pPr>
            <a:lvl5pPr indent="-3595" lvl="4" marL="5616995" marR="0" rtl="0" algn="l">
              <a:spcBef>
                <a:spcPts val="0"/>
              </a:spcBef>
              <a:buChar char="○"/>
              <a:defRPr b="0" i="0" sz="3686" u="none" cap="none" strike="noStrike">
                <a:solidFill>
                  <a:schemeClr val="dk1"/>
                </a:solidFill>
                <a:latin typeface="Calibri"/>
                <a:ea typeface="Calibri"/>
                <a:cs typeface="Calibri"/>
                <a:sym typeface="Calibri"/>
              </a:defRPr>
            </a:lvl5pPr>
            <a:lvl6pPr indent="-10845" lvl="5" marL="7021246" marR="0" rtl="0" algn="l">
              <a:spcBef>
                <a:spcPts val="0"/>
              </a:spcBef>
              <a:buChar char="■"/>
              <a:defRPr b="0" i="0" sz="3686" u="none" cap="none" strike="noStrike">
                <a:solidFill>
                  <a:schemeClr val="dk1"/>
                </a:solidFill>
                <a:latin typeface="Calibri"/>
                <a:ea typeface="Calibri"/>
                <a:cs typeface="Calibri"/>
                <a:sym typeface="Calibri"/>
              </a:defRPr>
            </a:lvl6pPr>
            <a:lvl7pPr indent="-5391" lvl="6" marL="8425491" marR="0" rtl="0" algn="l">
              <a:spcBef>
                <a:spcPts val="0"/>
              </a:spcBef>
              <a:buChar char="●"/>
              <a:defRPr b="0" i="0" sz="3686" u="none" cap="none" strike="noStrike">
                <a:solidFill>
                  <a:schemeClr val="dk1"/>
                </a:solidFill>
                <a:latin typeface="Calibri"/>
                <a:ea typeface="Calibri"/>
                <a:cs typeface="Calibri"/>
                <a:sym typeface="Calibri"/>
              </a:defRPr>
            </a:lvl7pPr>
            <a:lvl8pPr indent="-12640" lvl="7" marL="9829740" marR="0" rtl="0" algn="l">
              <a:spcBef>
                <a:spcPts val="0"/>
              </a:spcBef>
              <a:buChar char="○"/>
              <a:defRPr b="0" i="0" sz="3686" u="none" cap="none" strike="noStrike">
                <a:solidFill>
                  <a:schemeClr val="dk1"/>
                </a:solidFill>
                <a:latin typeface="Calibri"/>
                <a:ea typeface="Calibri"/>
                <a:cs typeface="Calibri"/>
                <a:sym typeface="Calibri"/>
              </a:defRPr>
            </a:lvl8pPr>
            <a:lvl9pPr indent="-7191" lvl="8" marL="11233991" marR="0" rtl="0" algn="l">
              <a:spcBef>
                <a:spcPts val="0"/>
              </a:spcBef>
              <a:buChar char="■"/>
              <a:defRPr b="0" i="0" sz="3686"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73162" y="1143000"/>
            <a:ext cx="4511675"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3686"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84612" y="8685213"/>
            <a:ext cx="2971799" cy="458786"/>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2606040" y="3890858"/>
            <a:ext cx="29535120" cy="8277013"/>
          </a:xfrm>
          <a:prstGeom prst="rect">
            <a:avLst/>
          </a:prstGeom>
          <a:noFill/>
          <a:ln>
            <a:noFill/>
          </a:ln>
        </p:spPr>
        <p:txBody>
          <a:bodyPr anchorCtr="0" anchor="b" bIns="91425" lIns="91425" rIns="91425" wrap="square" tIns="91425"/>
          <a:lstStyle>
            <a:lvl1pPr indent="0" lvl="0" marL="0" marR="0" rtl="0" algn="ctr">
              <a:lnSpc>
                <a:spcPct val="90000"/>
              </a:lnSpc>
              <a:spcBef>
                <a:spcPts val="0"/>
              </a:spcBef>
              <a:buClr>
                <a:schemeClr val="dk1"/>
              </a:buClr>
              <a:buFont typeface="Calibri"/>
              <a:buNone/>
              <a:defRPr b="0" i="0" sz="208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4343400" y="12487064"/>
            <a:ext cx="26060400" cy="5739974"/>
          </a:xfrm>
          <a:prstGeom prst="rect">
            <a:avLst/>
          </a:prstGeom>
          <a:noFill/>
          <a:ln>
            <a:noFill/>
          </a:ln>
        </p:spPr>
        <p:txBody>
          <a:bodyPr anchorCtr="0" anchor="t" bIns="91425" lIns="91425" rIns="91425" wrap="square" tIns="91425"/>
          <a:lstStyle>
            <a:lvl1pPr indent="0" lvl="0" marL="0" marR="0" rtl="0" algn="ctr">
              <a:lnSpc>
                <a:spcPct val="90000"/>
              </a:lnSpc>
              <a:spcBef>
                <a:spcPts val="3467"/>
              </a:spcBef>
              <a:buClr>
                <a:schemeClr val="dk1"/>
              </a:buClr>
              <a:buFont typeface="Arial"/>
              <a:buNone/>
              <a:defRPr b="0" i="0" sz="8320" u="none" cap="none" strike="noStrike">
                <a:solidFill>
                  <a:schemeClr val="dk1"/>
                </a:solidFill>
                <a:latin typeface="Calibri"/>
                <a:ea typeface="Calibri"/>
                <a:cs typeface="Calibri"/>
                <a:sym typeface="Calibri"/>
              </a:defRPr>
            </a:lvl1pPr>
            <a:lvl2pPr indent="-10174" lvl="1" marL="1584975" marR="0" rtl="0" algn="ctr">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2pPr>
            <a:lvl3pPr indent="-7649" lvl="2" marL="3169950" marR="0" rtl="0" algn="ctr">
              <a:lnSpc>
                <a:spcPct val="90000"/>
              </a:lnSpc>
              <a:spcBef>
                <a:spcPts val="1733"/>
              </a:spcBef>
              <a:buClr>
                <a:schemeClr val="dk1"/>
              </a:buClr>
              <a:buFont typeface="Arial"/>
              <a:buNone/>
              <a:defRPr b="0" i="0" sz="6240" u="none" cap="none" strike="noStrike">
                <a:solidFill>
                  <a:schemeClr val="dk1"/>
                </a:solidFill>
                <a:latin typeface="Calibri"/>
                <a:ea typeface="Calibri"/>
                <a:cs typeface="Calibri"/>
                <a:sym typeface="Calibri"/>
              </a:defRPr>
            </a:lvl3pPr>
            <a:lvl4pPr indent="-5126" lvl="3" marL="4754926"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4pPr>
            <a:lvl5pPr indent="-2601" lvl="4" marL="6339901"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5pPr>
            <a:lvl6pPr indent="-75" lvl="5" marL="7924876"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6pPr>
            <a:lvl7pPr indent="-10251" lvl="6" marL="9509851"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7pPr>
            <a:lvl8pPr indent="-7726" lvl="7" marL="11094827"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8pPr>
            <a:lvl9pPr indent="-5202" lvl="8" marL="12679802" marR="0" rtl="0" algn="ctr">
              <a:lnSpc>
                <a:spcPct val="90000"/>
              </a:lnSpc>
              <a:spcBef>
                <a:spcPts val="1733"/>
              </a:spcBef>
              <a:buClr>
                <a:schemeClr val="dk1"/>
              </a:buClr>
              <a:buFont typeface="Arial"/>
              <a:buNone/>
              <a:defRPr b="0" i="0" sz="5547"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b="0" i="0" sz="4160" u="none" cap="none" strike="noStrike">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b="0" i="0" sz="4160" u="none" cap="none" strike="noStrike">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2388869"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9831283" y="-1113576"/>
            <a:ext cx="15084637" cy="29969458"/>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18538296" y="7593437"/>
            <a:ext cx="20147705" cy="749236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3336395" y="318241"/>
            <a:ext cx="20147705" cy="22042755"/>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2388869"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2388869" y="6328833"/>
            <a:ext cx="29969458" cy="15084637"/>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2370774" y="5927096"/>
            <a:ext cx="29969458" cy="988948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208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2370774" y="15910143"/>
            <a:ext cx="29969458" cy="5200648"/>
          </a:xfrm>
          <a:prstGeom prst="rect">
            <a:avLst/>
          </a:prstGeom>
          <a:noFill/>
          <a:ln>
            <a:noFill/>
          </a:ln>
        </p:spPr>
        <p:txBody>
          <a:bodyPr anchorCtr="0" anchor="t" bIns="91425" lIns="91425" rIns="91425" wrap="square" tIns="91425"/>
          <a:lstStyle>
            <a:lvl1pPr indent="0" lvl="0" marL="0" marR="0" rtl="0" algn="l">
              <a:lnSpc>
                <a:spcPct val="90000"/>
              </a:lnSpc>
              <a:spcBef>
                <a:spcPts val="3467"/>
              </a:spcBef>
              <a:buClr>
                <a:schemeClr val="dk1"/>
              </a:buClr>
              <a:buFont typeface="Arial"/>
              <a:buNone/>
              <a:defRPr b="0" i="0" sz="8320"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rgbClr val="888888"/>
              </a:buClr>
              <a:buFont typeface="Arial"/>
              <a:buNone/>
              <a:defRPr b="0" i="0" sz="6933" u="none" cap="none" strike="noStrike">
                <a:solidFill>
                  <a:srgbClr val="888888"/>
                </a:solidFill>
                <a:latin typeface="Calibri"/>
                <a:ea typeface="Calibri"/>
                <a:cs typeface="Calibri"/>
                <a:sym typeface="Calibri"/>
              </a:defRPr>
            </a:lvl2pPr>
            <a:lvl3pPr indent="-7649" lvl="2" marL="3169950" marR="0" rtl="0" algn="l">
              <a:lnSpc>
                <a:spcPct val="90000"/>
              </a:lnSpc>
              <a:spcBef>
                <a:spcPts val="1733"/>
              </a:spcBef>
              <a:buClr>
                <a:srgbClr val="888888"/>
              </a:buClr>
              <a:buFont typeface="Arial"/>
              <a:buNone/>
              <a:defRPr b="0" i="0" sz="6240" u="none" cap="none" strike="noStrike">
                <a:solidFill>
                  <a:srgbClr val="888888"/>
                </a:solidFill>
                <a:latin typeface="Calibri"/>
                <a:ea typeface="Calibri"/>
                <a:cs typeface="Calibri"/>
                <a:sym typeface="Calibri"/>
              </a:defRPr>
            </a:lvl3pPr>
            <a:lvl4pPr indent="-5126" lvl="3" marL="4754926"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4pPr>
            <a:lvl5pPr indent="-2601" lvl="4" marL="6339901"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5pPr>
            <a:lvl6pPr indent="-75" lvl="5" marL="7924876"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6pPr>
            <a:lvl7pPr indent="-10251" lvl="6" marL="9509851"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7pPr>
            <a:lvl8pPr indent="-7726" lvl="7" marL="11094827"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8pPr>
            <a:lvl9pPr indent="-5202" lvl="8" marL="12679802" marR="0" rtl="0" algn="l">
              <a:lnSpc>
                <a:spcPct val="90000"/>
              </a:lnSpc>
              <a:spcBef>
                <a:spcPts val="1733"/>
              </a:spcBef>
              <a:buClr>
                <a:srgbClr val="888888"/>
              </a:buClr>
              <a:buFont typeface="Arial"/>
              <a:buNone/>
              <a:defRPr b="0" i="0" sz="5547"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2388869"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2388869" y="6328833"/>
            <a:ext cx="14767560" cy="15084637"/>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17590770" y="6328833"/>
            <a:ext cx="14767560" cy="15084637"/>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2393396"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2393400" y="5828032"/>
            <a:ext cx="14699691" cy="2856228"/>
          </a:xfrm>
          <a:prstGeom prst="rect">
            <a:avLst/>
          </a:prstGeom>
          <a:noFill/>
          <a:ln>
            <a:noFill/>
          </a:ln>
        </p:spPr>
        <p:txBody>
          <a:bodyPr anchorCtr="0" anchor="b" bIns="91425" lIns="91425" rIns="91425" wrap="square" tIns="91425"/>
          <a:lstStyle>
            <a:lvl1pPr indent="0" lvl="0" marL="0" marR="0" rtl="0" algn="l">
              <a:lnSpc>
                <a:spcPct val="90000"/>
              </a:lnSpc>
              <a:spcBef>
                <a:spcPts val="3467"/>
              </a:spcBef>
              <a:buClr>
                <a:schemeClr val="dk1"/>
              </a:buClr>
              <a:buFont typeface="Arial"/>
              <a:buNone/>
              <a:defRPr b="1" i="0" sz="8320"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chemeClr val="dk1"/>
              </a:buClr>
              <a:buFont typeface="Arial"/>
              <a:buNone/>
              <a:defRPr b="1" i="0" sz="693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buClr>
                <a:schemeClr val="dk1"/>
              </a:buClr>
              <a:buFont typeface="Arial"/>
              <a:buNone/>
              <a:defRPr b="1" i="0" sz="624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2393400" y="8684260"/>
            <a:ext cx="14699691" cy="12773238"/>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17590771" y="5828032"/>
            <a:ext cx="14772086" cy="2856228"/>
          </a:xfrm>
          <a:prstGeom prst="rect">
            <a:avLst/>
          </a:prstGeom>
          <a:noFill/>
          <a:ln>
            <a:noFill/>
          </a:ln>
        </p:spPr>
        <p:txBody>
          <a:bodyPr anchorCtr="0" anchor="b" bIns="91425" lIns="91425" rIns="91425" wrap="square" tIns="91425"/>
          <a:lstStyle>
            <a:lvl1pPr indent="0" lvl="0" marL="0" marR="0" rtl="0" algn="l">
              <a:lnSpc>
                <a:spcPct val="90000"/>
              </a:lnSpc>
              <a:spcBef>
                <a:spcPts val="3467"/>
              </a:spcBef>
              <a:buClr>
                <a:schemeClr val="dk1"/>
              </a:buClr>
              <a:buFont typeface="Arial"/>
              <a:buNone/>
              <a:defRPr b="1" i="0" sz="8320"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chemeClr val="dk1"/>
              </a:buClr>
              <a:buFont typeface="Arial"/>
              <a:buNone/>
              <a:defRPr b="1" i="0" sz="693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buClr>
                <a:schemeClr val="dk1"/>
              </a:buClr>
              <a:buFont typeface="Arial"/>
              <a:buNone/>
              <a:defRPr b="1" i="0" sz="624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buClr>
                <a:schemeClr val="dk1"/>
              </a:buClr>
              <a:buFont typeface="Arial"/>
              <a:buNone/>
              <a:defRPr b="1" i="0" sz="5547"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17590771" y="8684260"/>
            <a:ext cx="14772086" cy="12773238"/>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2388869"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2393396" y="1584959"/>
            <a:ext cx="11206875" cy="554736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1109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14772085" y="3423078"/>
            <a:ext cx="17590769" cy="16895233"/>
          </a:xfrm>
          <a:prstGeom prst="rect">
            <a:avLst/>
          </a:prstGeom>
          <a:noFill/>
          <a:ln>
            <a:noFill/>
          </a:ln>
        </p:spPr>
        <p:txBody>
          <a:bodyPr anchorCtr="0" anchor="t" bIns="91425" lIns="91425" rIns="91425" wrap="square" tIns="91425"/>
          <a:lstStyle>
            <a:lvl1pPr indent="-88082" lvl="0" marL="792488" marR="0" rtl="0" algn="l">
              <a:lnSpc>
                <a:spcPct val="90000"/>
              </a:lnSpc>
              <a:spcBef>
                <a:spcPts val="3467"/>
              </a:spcBef>
              <a:buClr>
                <a:schemeClr val="dk1"/>
              </a:buClr>
              <a:buSzPct val="99936"/>
              <a:buFont typeface="Arial"/>
              <a:buChar char="•"/>
              <a:defRPr b="0" i="0" sz="11093" u="none" cap="none" strike="noStrike">
                <a:solidFill>
                  <a:schemeClr val="dk1"/>
                </a:solidFill>
                <a:latin typeface="Calibri"/>
                <a:ea typeface="Calibri"/>
                <a:cs typeface="Calibri"/>
                <a:sym typeface="Calibri"/>
              </a:defRPr>
            </a:lvl1pPr>
            <a:lvl2pPr indent="-186268" lvl="1" marL="2377463" marR="0" rtl="0" algn="l">
              <a:lnSpc>
                <a:spcPct val="90000"/>
              </a:lnSpc>
              <a:spcBef>
                <a:spcPts val="1733"/>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2pPr>
            <a:lvl3pPr indent="-271817" lvl="2" marL="3962438"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3pPr>
            <a:lvl4pPr indent="-357367" lvl="3" marL="5547413"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4pPr>
            <a:lvl5pPr indent="-354843" lvl="4" marL="713238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5pPr>
            <a:lvl6pPr indent="-352318" lvl="5" marL="8717364"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6pPr>
            <a:lvl7pPr indent="-362494" lvl="6" marL="10302339"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7pPr>
            <a:lvl8pPr indent="-359968" lvl="7" marL="11887314"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8pPr>
            <a:lvl9pPr indent="-357443" lvl="8" marL="13472289"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2393396" y="7132320"/>
            <a:ext cx="11206875" cy="13213504"/>
          </a:xfrm>
          <a:prstGeom prst="rect">
            <a:avLst/>
          </a:prstGeom>
          <a:noFill/>
          <a:ln>
            <a:noFill/>
          </a:ln>
        </p:spPr>
        <p:txBody>
          <a:bodyPr anchorCtr="0" anchor="t" bIns="91425" lIns="91425" rIns="91425" wrap="square" tIns="91425"/>
          <a:lstStyle>
            <a:lvl1pPr indent="0" lvl="0" marL="0" marR="0" rtl="0" algn="l">
              <a:lnSpc>
                <a:spcPct val="90000"/>
              </a:lnSpc>
              <a:spcBef>
                <a:spcPts val="3467"/>
              </a:spcBef>
              <a:buClr>
                <a:schemeClr val="dk1"/>
              </a:buClr>
              <a:buFont typeface="Arial"/>
              <a:buNone/>
              <a:defRPr b="0" i="0" sz="5547"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chemeClr val="dk1"/>
              </a:buClr>
              <a:buFont typeface="Arial"/>
              <a:buNone/>
              <a:defRPr b="0" i="0" sz="485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buClr>
                <a:schemeClr val="dk1"/>
              </a:buClr>
              <a:buFont typeface="Arial"/>
              <a:buNone/>
              <a:defRPr b="0" i="0" sz="416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2393396" y="1584959"/>
            <a:ext cx="11206875" cy="554736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dk1"/>
              </a:buClr>
              <a:buFont typeface="Calibri"/>
              <a:buNone/>
              <a:defRPr b="0" i="0" sz="1109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4772085" y="3423078"/>
            <a:ext cx="17590769" cy="16895233"/>
          </a:xfrm>
          <a:prstGeom prst="rect">
            <a:avLst/>
          </a:prstGeom>
          <a:noFill/>
          <a:ln>
            <a:noFill/>
          </a:ln>
        </p:spPr>
        <p:txBody>
          <a:bodyPr anchorCtr="0" anchor="t" bIns="91425" lIns="91425" rIns="91425" wrap="square" tIns="91425"/>
          <a:lstStyle>
            <a:lvl1pPr indent="0" lvl="0" marL="0" marR="0" rtl="0" algn="l">
              <a:lnSpc>
                <a:spcPct val="90000"/>
              </a:lnSpc>
              <a:spcBef>
                <a:spcPts val="3467"/>
              </a:spcBef>
              <a:buClr>
                <a:schemeClr val="dk1"/>
              </a:buClr>
              <a:buFont typeface="Arial"/>
              <a:buNone/>
              <a:defRPr b="0" i="0" sz="11093"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chemeClr val="dk1"/>
              </a:buClr>
              <a:buFont typeface="Arial"/>
              <a:buNone/>
              <a:defRPr b="0" i="0" sz="9707"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buClr>
                <a:schemeClr val="dk1"/>
              </a:buClr>
              <a:buFont typeface="Arial"/>
              <a:buNone/>
              <a:defRPr b="0" i="0" sz="832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buClr>
                <a:schemeClr val="dk1"/>
              </a:buClr>
              <a:buFont typeface="Arial"/>
              <a:buNone/>
              <a:defRPr b="0" i="0" sz="6933"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2393396" y="7132320"/>
            <a:ext cx="11206875" cy="13213504"/>
          </a:xfrm>
          <a:prstGeom prst="rect">
            <a:avLst/>
          </a:prstGeom>
          <a:noFill/>
          <a:ln>
            <a:noFill/>
          </a:ln>
        </p:spPr>
        <p:txBody>
          <a:bodyPr anchorCtr="0" anchor="t" bIns="91425" lIns="91425" rIns="91425" wrap="square" tIns="91425"/>
          <a:lstStyle>
            <a:lvl1pPr indent="0" lvl="0" marL="0" marR="0" rtl="0" algn="l">
              <a:lnSpc>
                <a:spcPct val="90000"/>
              </a:lnSpc>
              <a:spcBef>
                <a:spcPts val="3467"/>
              </a:spcBef>
              <a:buClr>
                <a:schemeClr val="dk1"/>
              </a:buClr>
              <a:buFont typeface="Arial"/>
              <a:buNone/>
              <a:defRPr b="0" i="0" sz="5547"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buClr>
                <a:schemeClr val="dk1"/>
              </a:buClr>
              <a:buFont typeface="Arial"/>
              <a:buNone/>
              <a:defRPr b="0" i="0" sz="485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buClr>
                <a:schemeClr val="dk1"/>
              </a:buClr>
              <a:buFont typeface="Arial"/>
              <a:buNone/>
              <a:defRPr b="0" i="0" sz="416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buClr>
                <a:schemeClr val="dk1"/>
              </a:buClr>
              <a:buFont typeface="Arial"/>
              <a:buNone/>
              <a:defRPr b="0" i="0" sz="3466"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sz="4160">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US" sz="416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2388869" y="1265771"/>
            <a:ext cx="29969458" cy="4595284"/>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2388869" y="6328833"/>
            <a:ext cx="29969458" cy="15084637"/>
          </a:xfrm>
          <a:prstGeom prst="rect">
            <a:avLst/>
          </a:prstGeom>
          <a:noFill/>
          <a:ln>
            <a:noFill/>
          </a:ln>
        </p:spPr>
        <p:txBody>
          <a:bodyPr anchorCtr="0" anchor="t" bIns="91425" lIns="91425" rIns="91425" wrap="square" tIns="91425"/>
          <a:lstStyle>
            <a:lvl1pPr indent="-176093" lvl="0" marL="792488" marR="0" rtl="0" algn="l">
              <a:lnSpc>
                <a:spcPct val="90000"/>
              </a:lnSpc>
              <a:spcBef>
                <a:spcPts val="3467"/>
              </a:spcBef>
              <a:buClr>
                <a:schemeClr val="dk1"/>
              </a:buClr>
              <a:buSzPct val="100072"/>
              <a:buFont typeface="Arial"/>
              <a:buChar char="•"/>
              <a:defRPr b="0" i="0" sz="9707" u="none" cap="none" strike="noStrike">
                <a:solidFill>
                  <a:schemeClr val="dk1"/>
                </a:solidFill>
                <a:latin typeface="Calibri"/>
                <a:ea typeface="Calibri"/>
                <a:cs typeface="Calibri"/>
                <a:sym typeface="Calibri"/>
              </a:defRPr>
            </a:lvl1pPr>
            <a:lvl2pPr indent="-274342" lvl="1" marL="2377463" marR="0" rtl="0" algn="l">
              <a:lnSpc>
                <a:spcPct val="90000"/>
              </a:lnSpc>
              <a:spcBef>
                <a:spcPts val="1733"/>
              </a:spcBef>
              <a:buClr>
                <a:schemeClr val="dk1"/>
              </a:buClr>
              <a:buSzPct val="100240"/>
              <a:buFont typeface="Arial"/>
              <a:buChar char="•"/>
              <a:defRPr b="0" i="0" sz="8320" u="none" cap="none" strike="noStrike">
                <a:solidFill>
                  <a:schemeClr val="dk1"/>
                </a:solidFill>
                <a:latin typeface="Calibri"/>
                <a:ea typeface="Calibri"/>
                <a:cs typeface="Calibri"/>
                <a:sym typeface="Calibri"/>
              </a:defRPr>
            </a:lvl2pPr>
            <a:lvl3pPr indent="-359892" lvl="2" marL="3962438" marR="0" rtl="0" algn="l">
              <a:lnSpc>
                <a:spcPct val="90000"/>
              </a:lnSpc>
              <a:spcBef>
                <a:spcPts val="1733"/>
              </a:spcBef>
              <a:buClr>
                <a:schemeClr val="dk1"/>
              </a:buClr>
              <a:buSzPct val="100478"/>
              <a:buFont typeface="Arial"/>
              <a:buChar char="•"/>
              <a:defRPr b="0" i="0" sz="6933" u="none" cap="none" strike="noStrike">
                <a:solidFill>
                  <a:schemeClr val="dk1"/>
                </a:solidFill>
                <a:latin typeface="Calibri"/>
                <a:ea typeface="Calibri"/>
                <a:cs typeface="Calibri"/>
                <a:sym typeface="Calibri"/>
              </a:defRPr>
            </a:lvl3pPr>
            <a:lvl4pPr indent="-401372" lvl="3" marL="5547413"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4pPr>
            <a:lvl5pPr indent="-398848" lvl="4" marL="7132388"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5pPr>
            <a:lvl6pPr indent="-396323" lvl="5" marL="871736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6pPr>
            <a:lvl7pPr indent="-406499" lvl="6" marL="1030233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7pPr>
            <a:lvl8pPr indent="-403973" lvl="7" marL="11887314"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8pPr>
            <a:lvl9pPr indent="-401449" lvl="8" marL="13472289" marR="0" rtl="0" algn="l">
              <a:lnSpc>
                <a:spcPct val="90000"/>
              </a:lnSpc>
              <a:spcBef>
                <a:spcPts val="1733"/>
              </a:spcBef>
              <a:buClr>
                <a:schemeClr val="dk1"/>
              </a:buClr>
              <a:buSzPct val="100645"/>
              <a:buFont typeface="Arial"/>
              <a:buChar char="•"/>
              <a:defRPr b="0" i="0" sz="624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2388869" y="22035351"/>
            <a:ext cx="7818120" cy="1265766"/>
          </a:xfrm>
          <a:prstGeom prst="rect">
            <a:avLst/>
          </a:prstGeom>
          <a:noFill/>
          <a:ln>
            <a:noFill/>
          </a:ln>
        </p:spPr>
        <p:txBody>
          <a:bodyPr anchorCtr="0" anchor="ctr" bIns="91425" lIns="91425" rIns="91425" wrap="square" tIns="91425"/>
          <a:lstStyle>
            <a:lvl1pPr indent="0" lvl="0" marL="0" marR="0" rtl="0" algn="l">
              <a:spcBef>
                <a:spcPts val="0"/>
              </a:spcBef>
              <a:buNone/>
              <a:defRPr b="0" i="0" sz="4160" u="none" cap="none" strike="noStrike">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11510010" y="22035351"/>
            <a:ext cx="11727180" cy="1265766"/>
          </a:xfrm>
          <a:prstGeom prst="rect">
            <a:avLst/>
          </a:prstGeom>
          <a:noFill/>
          <a:ln>
            <a:noFill/>
          </a:ln>
        </p:spPr>
        <p:txBody>
          <a:bodyPr anchorCtr="0" anchor="ctr" bIns="91425" lIns="91425" rIns="91425" wrap="square" tIns="91425"/>
          <a:lstStyle>
            <a:lvl1pPr indent="0" lvl="0" marL="0" marR="0" rtl="0" algn="ctr">
              <a:spcBef>
                <a:spcPts val="0"/>
              </a:spcBef>
              <a:buNone/>
              <a:defRPr b="0" i="0" sz="4160" u="none" cap="none" strike="noStrike">
                <a:solidFill>
                  <a:srgbClr val="888888"/>
                </a:solidFill>
                <a:latin typeface="Calibri"/>
                <a:ea typeface="Calibri"/>
                <a:cs typeface="Calibri"/>
                <a:sym typeface="Calibri"/>
              </a:defRPr>
            </a:lvl1pPr>
            <a:lvl2pPr indent="-7251" lvl="1" marL="1404251" marR="0" rtl="0" algn="l">
              <a:spcBef>
                <a:spcPts val="0"/>
              </a:spcBef>
              <a:buNone/>
              <a:defRPr b="0" i="0" sz="5530" u="none" cap="none" strike="noStrike">
                <a:solidFill>
                  <a:schemeClr val="dk1"/>
                </a:solidFill>
                <a:latin typeface="Calibri"/>
                <a:ea typeface="Calibri"/>
                <a:cs typeface="Calibri"/>
                <a:sym typeface="Calibri"/>
              </a:defRPr>
            </a:lvl2pPr>
            <a:lvl3pPr indent="-1798" lvl="2" marL="2808499" marR="0" rtl="0" algn="l">
              <a:spcBef>
                <a:spcPts val="0"/>
              </a:spcBef>
              <a:buNone/>
              <a:defRPr b="0" i="0" sz="5530" u="none" cap="none" strike="noStrike">
                <a:solidFill>
                  <a:schemeClr val="dk1"/>
                </a:solidFill>
                <a:latin typeface="Calibri"/>
                <a:ea typeface="Calibri"/>
                <a:cs typeface="Calibri"/>
                <a:sym typeface="Calibri"/>
              </a:defRPr>
            </a:lvl3pPr>
            <a:lvl4pPr indent="-9044" lvl="3" marL="4212744" marR="0" rtl="0" algn="l">
              <a:spcBef>
                <a:spcPts val="0"/>
              </a:spcBef>
              <a:buNone/>
              <a:defRPr b="0" i="0" sz="5530" u="none" cap="none" strike="noStrike">
                <a:solidFill>
                  <a:schemeClr val="dk1"/>
                </a:solidFill>
                <a:latin typeface="Calibri"/>
                <a:ea typeface="Calibri"/>
                <a:cs typeface="Calibri"/>
                <a:sym typeface="Calibri"/>
              </a:defRPr>
            </a:lvl4pPr>
            <a:lvl5pPr indent="-3595" lvl="4" marL="5616995" marR="0" rtl="0" algn="l">
              <a:spcBef>
                <a:spcPts val="0"/>
              </a:spcBef>
              <a:buNone/>
              <a:defRPr b="0" i="0" sz="5530" u="none" cap="none" strike="noStrike">
                <a:solidFill>
                  <a:schemeClr val="dk1"/>
                </a:solidFill>
                <a:latin typeface="Calibri"/>
                <a:ea typeface="Calibri"/>
                <a:cs typeface="Calibri"/>
                <a:sym typeface="Calibri"/>
              </a:defRPr>
            </a:lvl5pPr>
            <a:lvl6pPr indent="-10845" lvl="5" marL="7021246" marR="0" rtl="0" algn="l">
              <a:spcBef>
                <a:spcPts val="0"/>
              </a:spcBef>
              <a:buNone/>
              <a:defRPr b="0" i="0" sz="5530" u="none" cap="none" strike="noStrike">
                <a:solidFill>
                  <a:schemeClr val="dk1"/>
                </a:solidFill>
                <a:latin typeface="Calibri"/>
                <a:ea typeface="Calibri"/>
                <a:cs typeface="Calibri"/>
                <a:sym typeface="Calibri"/>
              </a:defRPr>
            </a:lvl6pPr>
            <a:lvl7pPr indent="-5391" lvl="6" marL="8425491" marR="0" rtl="0" algn="l">
              <a:spcBef>
                <a:spcPts val="0"/>
              </a:spcBef>
              <a:buNone/>
              <a:defRPr b="0" i="0" sz="5530" u="none" cap="none" strike="noStrike">
                <a:solidFill>
                  <a:schemeClr val="dk1"/>
                </a:solidFill>
                <a:latin typeface="Calibri"/>
                <a:ea typeface="Calibri"/>
                <a:cs typeface="Calibri"/>
                <a:sym typeface="Calibri"/>
              </a:defRPr>
            </a:lvl7pPr>
            <a:lvl8pPr indent="-12640" lvl="7" marL="9829740" marR="0" rtl="0" algn="l">
              <a:spcBef>
                <a:spcPts val="0"/>
              </a:spcBef>
              <a:buNone/>
              <a:defRPr b="0" i="0" sz="5530" u="none" cap="none" strike="noStrike">
                <a:solidFill>
                  <a:schemeClr val="dk1"/>
                </a:solidFill>
                <a:latin typeface="Calibri"/>
                <a:ea typeface="Calibri"/>
                <a:cs typeface="Calibri"/>
                <a:sym typeface="Calibri"/>
              </a:defRPr>
            </a:lvl8pPr>
            <a:lvl9pPr indent="-7191" lvl="8" marL="11233991" marR="0" rtl="0" algn="l">
              <a:spcBef>
                <a:spcPts val="0"/>
              </a:spcBef>
              <a:buNone/>
              <a:defRPr b="0" i="0" sz="553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24540209" y="22035351"/>
            <a:ext cx="7818120" cy="1265766"/>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jpg"/><Relationship Id="rId10" Type="http://schemas.openxmlformats.org/officeDocument/2006/relationships/image" Target="../media/image6.png"/><Relationship Id="rId13" Type="http://schemas.openxmlformats.org/officeDocument/2006/relationships/image" Target="../media/image8.jpg"/><Relationship Id="rId12"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4.png"/><Relationship Id="rId15" Type="http://schemas.openxmlformats.org/officeDocument/2006/relationships/image" Target="../media/image14.png"/><Relationship Id="rId14" Type="http://schemas.openxmlformats.org/officeDocument/2006/relationships/image" Target="../media/image10.png"/><Relationship Id="rId17" Type="http://schemas.openxmlformats.org/officeDocument/2006/relationships/image" Target="../media/image13.png"/><Relationship Id="rId16"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2.png"/><Relationship Id="rId18" Type="http://schemas.openxmlformats.org/officeDocument/2006/relationships/image" Target="../media/image12.png"/><Relationship Id="rId7" Type="http://schemas.openxmlformats.org/officeDocument/2006/relationships/image" Target="../media/image9.jp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nvSpPr>
        <p:spPr>
          <a:xfrm>
            <a:off x="11900915" y="3296744"/>
            <a:ext cx="10945368" cy="7694413"/>
          </a:xfrm>
          <a:prstGeom prst="rect">
            <a:avLst/>
          </a:prstGeom>
          <a:noFill/>
          <a:ln cap="flat" cmpd="sng" w="9525">
            <a:solidFill>
              <a:srgbClr val="EDC34B"/>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i="0" lang="en-US" sz="3600" u="none" cap="none" strike="noStrike">
                <a:solidFill>
                  <a:srgbClr val="EDC34B"/>
                </a:solidFill>
                <a:latin typeface="Arial"/>
                <a:ea typeface="Arial"/>
                <a:cs typeface="Arial"/>
                <a:sym typeface="Arial"/>
              </a:rPr>
              <a:t>Highlights</a:t>
            </a:r>
          </a:p>
          <a:p>
            <a:pPr indent="-342900" lvl="0" marL="342900" marR="0" rtl="0" algn="l">
              <a:spcBef>
                <a:spcPts val="0"/>
              </a:spcBef>
              <a:buClr>
                <a:schemeClr val="dk1"/>
              </a:buClr>
              <a:buSzPct val="100000"/>
              <a:buFont typeface="Arial"/>
              <a:buChar char="•"/>
            </a:pPr>
            <a:r>
              <a:rPr b="0" i="0" lang="en-US" sz="2000" u="none" cap="none" strike="noStrike">
                <a:solidFill>
                  <a:schemeClr val="dk1"/>
                </a:solidFill>
                <a:latin typeface="Arial"/>
                <a:ea typeface="Arial"/>
                <a:cs typeface="Arial"/>
                <a:sym typeface="Arial"/>
              </a:rPr>
              <a:t>Sectoral hotspots maps developed: rainfed agriculture, communities, and water resources</a:t>
            </a:r>
          </a:p>
          <a:p>
            <a:pPr indent="-342900" lvl="0" marL="342900" marR="0" rtl="0" algn="l">
              <a:spcBef>
                <a:spcPts val="0"/>
              </a:spcBef>
              <a:buClr>
                <a:schemeClr val="dk1"/>
              </a:buClr>
              <a:buSzPct val="100000"/>
              <a:buFont typeface="Arial"/>
              <a:buChar char="•"/>
            </a:pPr>
            <a:r>
              <a:rPr b="0" i="0" lang="en-US" sz="2000" u="none" cap="none" strike="noStrike">
                <a:solidFill>
                  <a:schemeClr val="dk1"/>
                </a:solidFill>
                <a:latin typeface="Arial"/>
                <a:ea typeface="Arial"/>
                <a:cs typeface="Arial"/>
                <a:sym typeface="Arial"/>
              </a:rPr>
              <a:t>20 experts from the co-development team trained on vulnerability index mapping</a:t>
            </a:r>
          </a:p>
          <a:p>
            <a:pPr indent="-342900" lvl="0" marL="342900" marR="0" rtl="0" algn="l">
              <a:spcBef>
                <a:spcPts val="0"/>
              </a:spcBef>
              <a:buClr>
                <a:schemeClr val="dk1"/>
              </a:buClr>
              <a:buSzPct val="100000"/>
              <a:buFont typeface="Arial"/>
              <a:buChar char="•"/>
            </a:pPr>
            <a:r>
              <a:rPr b="0" i="0" lang="en-US" sz="2000" u="none" cap="none" strike="noStrike">
                <a:solidFill>
                  <a:schemeClr val="dk1"/>
                </a:solidFill>
                <a:latin typeface="Arial"/>
                <a:ea typeface="Arial"/>
                <a:cs typeface="Arial"/>
                <a:sym typeface="Arial"/>
              </a:rPr>
              <a:t>10 districts selected by WARIDI using the hotspots maps to implement FY2018 resilience building activities</a:t>
            </a: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p:txBody>
      </p:sp>
      <p:pic>
        <p:nvPicPr>
          <p:cNvPr id="90" name="Shape 90"/>
          <p:cNvPicPr preferRelativeResize="0"/>
          <p:nvPr/>
        </p:nvPicPr>
        <p:blipFill rotWithShape="1">
          <a:blip r:embed="rId3">
            <a:alphaModFix/>
          </a:blip>
          <a:srcRect b="0" l="0" r="0" t="0"/>
          <a:stretch/>
        </p:blipFill>
        <p:spPr>
          <a:xfrm>
            <a:off x="1184019" y="21266926"/>
            <a:ext cx="19805903" cy="1594551"/>
          </a:xfrm>
          <a:prstGeom prst="rect">
            <a:avLst/>
          </a:prstGeom>
          <a:noFill/>
          <a:ln>
            <a:noFill/>
          </a:ln>
        </p:spPr>
      </p:pic>
      <p:pic>
        <p:nvPicPr>
          <p:cNvPr id="91" name="Shape 91"/>
          <p:cNvPicPr preferRelativeResize="0"/>
          <p:nvPr/>
        </p:nvPicPr>
        <p:blipFill rotWithShape="1">
          <a:blip r:embed="rId4">
            <a:alphaModFix/>
          </a:blip>
          <a:srcRect b="0" l="0" r="0" t="0"/>
          <a:stretch/>
        </p:blipFill>
        <p:spPr>
          <a:xfrm>
            <a:off x="79045850" y="28068231"/>
            <a:ext cx="12674311" cy="10293858"/>
          </a:xfrm>
          <a:prstGeom prst="rect">
            <a:avLst/>
          </a:prstGeom>
          <a:noFill/>
          <a:ln>
            <a:noFill/>
          </a:ln>
        </p:spPr>
      </p:pic>
      <p:sp>
        <p:nvSpPr>
          <p:cNvPr id="92" name="Shape 92"/>
          <p:cNvSpPr txBox="1"/>
          <p:nvPr/>
        </p:nvSpPr>
        <p:spPr>
          <a:xfrm>
            <a:off x="8038011" y="597385"/>
            <a:ext cx="18731487" cy="1938991"/>
          </a:xfrm>
          <a:prstGeom prst="rect">
            <a:avLst/>
          </a:prstGeom>
          <a:noFill/>
          <a:ln cap="flat" cmpd="sng" w="9525">
            <a:solidFill>
              <a:srgbClr val="EDC34B"/>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SzPct val="25000"/>
              <a:buNone/>
            </a:pPr>
            <a:r>
              <a:rPr b="1" i="0" lang="en-US" sz="6000" u="none" cap="none" strike="noStrike">
                <a:solidFill>
                  <a:srgbClr val="EDC34B"/>
                </a:solidFill>
                <a:latin typeface="Arial"/>
                <a:ea typeface="Arial"/>
                <a:cs typeface="Arial"/>
                <a:sym typeface="Arial"/>
              </a:rPr>
              <a:t>Integrated climate and disaster vulnerability, impacts and assessments</a:t>
            </a:r>
          </a:p>
        </p:txBody>
      </p:sp>
      <p:sp>
        <p:nvSpPr>
          <p:cNvPr id="93" name="Shape 93"/>
          <p:cNvSpPr txBox="1"/>
          <p:nvPr/>
        </p:nvSpPr>
        <p:spPr>
          <a:xfrm>
            <a:off x="23283959" y="3296748"/>
            <a:ext cx="10945368" cy="4813624"/>
          </a:xfrm>
          <a:prstGeom prst="rect">
            <a:avLst/>
          </a:prstGeom>
          <a:noFill/>
          <a:ln cap="flat" cmpd="sng" w="9525">
            <a:solidFill>
              <a:srgbClr val="EDC34B"/>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i="0" lang="en-US" sz="3600" u="none" cap="none" strike="noStrike">
                <a:solidFill>
                  <a:srgbClr val="EDC34B"/>
                </a:solidFill>
                <a:latin typeface="Arial"/>
                <a:ea typeface="Arial"/>
                <a:cs typeface="Arial"/>
                <a:sym typeface="Arial"/>
              </a:rPr>
              <a:t>Service Tracker</a:t>
            </a:r>
          </a:p>
          <a:p>
            <a:pPr indent="0" lvl="0" marL="0" marR="0" rtl="0" algn="ctr">
              <a:spcBef>
                <a:spcPts val="0"/>
              </a:spcBef>
              <a:buNone/>
            </a:pPr>
            <a:r>
              <a:t/>
            </a:r>
            <a:endParaRPr b="0" i="0" sz="3420" u="none" cap="none" strike="noStrike">
              <a:solidFill>
                <a:schemeClr val="dk1"/>
              </a:solidFill>
              <a:latin typeface="Arial"/>
              <a:ea typeface="Arial"/>
              <a:cs typeface="Arial"/>
              <a:sym typeface="Arial"/>
            </a:endParaRPr>
          </a:p>
          <a:p>
            <a:pPr indent="0" lvl="0" marL="0" marR="0" rtl="0" algn="ctr">
              <a:spcBef>
                <a:spcPts val="0"/>
              </a:spcBef>
              <a:buNone/>
            </a:pPr>
            <a:r>
              <a:t/>
            </a:r>
            <a:endParaRPr b="0" i="0" sz="3420" u="none" cap="none" strike="noStrike">
              <a:solidFill>
                <a:schemeClr val="dk1"/>
              </a:solidFill>
              <a:latin typeface="Arial"/>
              <a:ea typeface="Arial"/>
              <a:cs typeface="Arial"/>
              <a:sym typeface="Arial"/>
            </a:endParaRPr>
          </a:p>
          <a:p>
            <a:pPr indent="0" lvl="0" marL="0" marR="0" rtl="0" algn="ctr">
              <a:spcBef>
                <a:spcPts val="0"/>
              </a:spcBef>
              <a:buNone/>
            </a:pPr>
            <a:r>
              <a:t/>
            </a:r>
            <a:endParaRPr b="0" i="0" sz="3420" u="none" cap="none" strike="noStrike">
              <a:solidFill>
                <a:schemeClr val="dk1"/>
              </a:solidFill>
              <a:latin typeface="Arial"/>
              <a:ea typeface="Arial"/>
              <a:cs typeface="Arial"/>
              <a:sym typeface="Arial"/>
            </a:endParaRPr>
          </a:p>
          <a:p>
            <a:pPr indent="0" lvl="0" marL="0" marR="0" rtl="0" algn="ctr">
              <a:spcBef>
                <a:spcPts val="0"/>
              </a:spcBef>
              <a:buNone/>
            </a:pPr>
            <a:r>
              <a:t/>
            </a:r>
            <a:endParaRPr b="0" i="0" sz="3420" u="none" cap="none" strike="noStrike">
              <a:solidFill>
                <a:schemeClr val="dk1"/>
              </a:solidFill>
              <a:latin typeface="Arial"/>
              <a:ea typeface="Arial"/>
              <a:cs typeface="Arial"/>
              <a:sym typeface="Arial"/>
            </a:endParaRPr>
          </a:p>
          <a:p>
            <a:pPr indent="0" lvl="0" marL="0" marR="0" rtl="0" algn="ctr">
              <a:spcBef>
                <a:spcPts val="0"/>
              </a:spcBef>
              <a:buNone/>
            </a:pPr>
            <a:r>
              <a:t/>
            </a:r>
            <a:endParaRPr b="0" i="0" sz="2000" u="none" cap="none" strike="noStrike">
              <a:solidFill>
                <a:schemeClr val="dk1"/>
              </a:solidFill>
              <a:latin typeface="Arial"/>
              <a:ea typeface="Arial"/>
              <a:cs typeface="Arial"/>
              <a:sym typeface="Arial"/>
            </a:endParaRPr>
          </a:p>
          <a:p>
            <a:pPr indent="-342900" lvl="0" marL="342900" marR="0" rtl="0" algn="l">
              <a:spcBef>
                <a:spcPts val="0"/>
              </a:spcBef>
              <a:buClr>
                <a:schemeClr val="dk1"/>
              </a:buClr>
              <a:buSzPct val="100000"/>
              <a:buFont typeface="Arial"/>
              <a:buChar char="•"/>
            </a:pPr>
            <a:r>
              <a:rPr b="0" i="0" lang="en-US" sz="2400" u="none" cap="none" strike="noStrike">
                <a:solidFill>
                  <a:schemeClr val="dk1"/>
                </a:solidFill>
                <a:latin typeface="Arial"/>
                <a:ea typeface="Arial"/>
                <a:cs typeface="Arial"/>
                <a:sym typeface="Arial"/>
              </a:rPr>
              <a:t>Initial needs assessments done at service area level</a:t>
            </a:r>
          </a:p>
          <a:p>
            <a:pPr indent="-342900" lvl="0" marL="342900" marR="0" rtl="0" algn="l">
              <a:spcBef>
                <a:spcPts val="0"/>
              </a:spcBef>
              <a:buClr>
                <a:schemeClr val="dk1"/>
              </a:buClr>
              <a:buSzPct val="100000"/>
              <a:buFont typeface="Arial"/>
              <a:buChar char="•"/>
            </a:pPr>
            <a:r>
              <a:rPr b="0" i="0" lang="en-US" sz="2400" u="none" cap="none" strike="noStrike">
                <a:solidFill>
                  <a:schemeClr val="dk1"/>
                </a:solidFill>
                <a:latin typeface="Arial"/>
                <a:ea typeface="Arial"/>
                <a:cs typeface="Arial"/>
                <a:sym typeface="Arial"/>
              </a:rPr>
              <a:t>Follow on consultations done at service level with key stakeholders</a:t>
            </a:r>
          </a:p>
          <a:p>
            <a:pPr indent="-342900" lvl="0" marL="342900" marR="0" rtl="0" algn="l">
              <a:spcBef>
                <a:spcPts val="0"/>
              </a:spcBef>
              <a:buClr>
                <a:schemeClr val="dk1"/>
              </a:buClr>
              <a:buSzPct val="100000"/>
              <a:buFont typeface="Arial"/>
              <a:buChar char="•"/>
            </a:pPr>
            <a:r>
              <a:rPr b="0" i="0" lang="en-US" sz="2400" u="none" cap="none" strike="noStrike">
                <a:solidFill>
                  <a:schemeClr val="dk1"/>
                </a:solidFill>
                <a:latin typeface="Arial"/>
                <a:ea typeface="Arial"/>
                <a:cs typeface="Arial"/>
                <a:sym typeface="Arial"/>
              </a:rPr>
              <a:t>Joint completion of the SC done with WARIDI and a joint activity implementation schedule agreed upon</a:t>
            </a:r>
          </a:p>
        </p:txBody>
      </p:sp>
      <p:sp>
        <p:nvSpPr>
          <p:cNvPr id="94" name="Shape 94"/>
          <p:cNvSpPr/>
          <p:nvPr/>
        </p:nvSpPr>
        <p:spPr>
          <a:xfrm>
            <a:off x="25636326" y="5537737"/>
            <a:ext cx="729690" cy="729690"/>
          </a:xfrm>
          <a:prstGeom prst="rect">
            <a:avLst/>
          </a:prstGeom>
          <a:solidFill>
            <a:srgbClr val="EDC34B"/>
          </a:solidFill>
          <a:ln cap="flat" cmpd="sng" w="57150">
            <a:solidFill>
              <a:srgbClr val="E9C04A"/>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5760" u="none" cap="none" strike="noStrike">
              <a:solidFill>
                <a:schemeClr val="lt1"/>
              </a:solidFill>
              <a:latin typeface="Calibri"/>
              <a:ea typeface="Calibri"/>
              <a:cs typeface="Calibri"/>
              <a:sym typeface="Calibri"/>
            </a:endParaRPr>
          </a:p>
        </p:txBody>
      </p:sp>
      <p:sp>
        <p:nvSpPr>
          <p:cNvPr id="95" name="Shape 95"/>
          <p:cNvSpPr txBox="1"/>
          <p:nvPr/>
        </p:nvSpPr>
        <p:spPr>
          <a:xfrm>
            <a:off x="25397900" y="4912287"/>
            <a:ext cx="1510747" cy="461664"/>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i="0" lang="en-US" sz="2400" u="none" cap="none" strike="noStrike">
                <a:solidFill>
                  <a:schemeClr val="dk1"/>
                </a:solidFill>
                <a:latin typeface="Arial"/>
                <a:ea typeface="Arial"/>
                <a:cs typeface="Arial"/>
                <a:sym typeface="Arial"/>
              </a:rPr>
              <a:t>CNA/S</a:t>
            </a:r>
          </a:p>
        </p:txBody>
      </p:sp>
      <p:sp>
        <p:nvSpPr>
          <p:cNvPr id="96" name="Shape 96"/>
          <p:cNvSpPr/>
          <p:nvPr/>
        </p:nvSpPr>
        <p:spPr>
          <a:xfrm>
            <a:off x="27090415" y="5538050"/>
            <a:ext cx="729690" cy="729690"/>
          </a:xfrm>
          <a:prstGeom prst="rect">
            <a:avLst/>
          </a:prstGeom>
          <a:solidFill>
            <a:srgbClr val="EDC34B"/>
          </a:solidFill>
          <a:ln cap="flat" cmpd="sng" w="57150">
            <a:solidFill>
              <a:srgbClr val="E9C04A"/>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5760">
              <a:solidFill>
                <a:schemeClr val="lt1"/>
              </a:solidFill>
              <a:latin typeface="Calibri"/>
              <a:ea typeface="Calibri"/>
              <a:cs typeface="Calibri"/>
              <a:sym typeface="Calibri"/>
            </a:endParaRPr>
          </a:p>
        </p:txBody>
      </p:sp>
      <p:sp>
        <p:nvSpPr>
          <p:cNvPr id="97" name="Shape 97"/>
          <p:cNvSpPr txBox="1"/>
          <p:nvPr/>
        </p:nvSpPr>
        <p:spPr>
          <a:xfrm>
            <a:off x="27116359" y="4912287"/>
            <a:ext cx="1020202" cy="461664"/>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2400">
                <a:solidFill>
                  <a:schemeClr val="dk1"/>
                </a:solidFill>
                <a:latin typeface="Arial"/>
                <a:ea typeface="Arial"/>
                <a:cs typeface="Arial"/>
                <a:sym typeface="Arial"/>
              </a:rPr>
              <a:t>SC</a:t>
            </a:r>
          </a:p>
        </p:txBody>
      </p:sp>
      <p:sp>
        <p:nvSpPr>
          <p:cNvPr id="98" name="Shape 98"/>
          <p:cNvSpPr/>
          <p:nvPr/>
        </p:nvSpPr>
        <p:spPr>
          <a:xfrm>
            <a:off x="28477590" y="5537737"/>
            <a:ext cx="729690" cy="729690"/>
          </a:xfrm>
          <a:prstGeom prst="rect">
            <a:avLst/>
          </a:prstGeom>
          <a:solidFill>
            <a:srgbClr val="EDC34B"/>
          </a:solidFill>
          <a:ln cap="flat" cmpd="sng" w="57150">
            <a:solidFill>
              <a:srgbClr val="E9C04A"/>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5760">
              <a:solidFill>
                <a:schemeClr val="lt1"/>
              </a:solidFill>
              <a:latin typeface="Calibri"/>
              <a:ea typeface="Calibri"/>
              <a:cs typeface="Calibri"/>
              <a:sym typeface="Calibri"/>
            </a:endParaRPr>
          </a:p>
        </p:txBody>
      </p:sp>
      <p:sp>
        <p:nvSpPr>
          <p:cNvPr id="99" name="Shape 99"/>
          <p:cNvSpPr txBox="1"/>
          <p:nvPr/>
        </p:nvSpPr>
        <p:spPr>
          <a:xfrm>
            <a:off x="28381603" y="4912287"/>
            <a:ext cx="1190627" cy="461664"/>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2400">
                <a:solidFill>
                  <a:schemeClr val="dk1"/>
                </a:solidFill>
                <a:latin typeface="Arial"/>
                <a:ea typeface="Arial"/>
                <a:cs typeface="Arial"/>
                <a:sym typeface="Arial"/>
              </a:rPr>
              <a:t>PDD</a:t>
            </a:r>
          </a:p>
        </p:txBody>
      </p:sp>
      <p:sp>
        <p:nvSpPr>
          <p:cNvPr id="100" name="Shape 100"/>
          <p:cNvSpPr/>
          <p:nvPr/>
        </p:nvSpPr>
        <p:spPr>
          <a:xfrm>
            <a:off x="29856137" y="5537737"/>
            <a:ext cx="729690" cy="729690"/>
          </a:xfrm>
          <a:prstGeom prst="rect">
            <a:avLst/>
          </a:prstGeom>
          <a:noFill/>
          <a:ln cap="flat" cmpd="sng" w="57150">
            <a:solidFill>
              <a:srgbClr val="E9C04A"/>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5760">
              <a:solidFill>
                <a:schemeClr val="lt1"/>
              </a:solidFill>
              <a:latin typeface="Calibri"/>
              <a:ea typeface="Calibri"/>
              <a:cs typeface="Calibri"/>
              <a:sym typeface="Calibri"/>
            </a:endParaRPr>
          </a:p>
        </p:txBody>
      </p:sp>
      <p:sp>
        <p:nvSpPr>
          <p:cNvPr id="101" name="Shape 101"/>
          <p:cNvSpPr txBox="1"/>
          <p:nvPr/>
        </p:nvSpPr>
        <p:spPr>
          <a:xfrm>
            <a:off x="29760150" y="4912287"/>
            <a:ext cx="1190627" cy="461664"/>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2400">
                <a:solidFill>
                  <a:schemeClr val="dk1"/>
                </a:solidFill>
                <a:latin typeface="Arial"/>
                <a:ea typeface="Arial"/>
                <a:cs typeface="Arial"/>
                <a:sym typeface="Arial"/>
              </a:rPr>
              <a:t>TDD</a:t>
            </a:r>
          </a:p>
        </p:txBody>
      </p:sp>
      <p:sp>
        <p:nvSpPr>
          <p:cNvPr id="102" name="Shape 102"/>
          <p:cNvSpPr/>
          <p:nvPr/>
        </p:nvSpPr>
        <p:spPr>
          <a:xfrm>
            <a:off x="31234690" y="5537737"/>
            <a:ext cx="729690" cy="729690"/>
          </a:xfrm>
          <a:prstGeom prst="rect">
            <a:avLst/>
          </a:prstGeom>
          <a:noFill/>
          <a:ln cap="flat" cmpd="sng" w="57150">
            <a:solidFill>
              <a:srgbClr val="E9C04A"/>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15760">
              <a:solidFill>
                <a:schemeClr val="lt1"/>
              </a:solidFill>
              <a:latin typeface="Calibri"/>
              <a:ea typeface="Calibri"/>
              <a:cs typeface="Calibri"/>
              <a:sym typeface="Calibri"/>
            </a:endParaRPr>
          </a:p>
        </p:txBody>
      </p:sp>
      <p:sp>
        <p:nvSpPr>
          <p:cNvPr id="103" name="Shape 103"/>
          <p:cNvSpPr txBox="1"/>
          <p:nvPr/>
        </p:nvSpPr>
        <p:spPr>
          <a:xfrm>
            <a:off x="31138715" y="4917962"/>
            <a:ext cx="1303923" cy="461664"/>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US" sz="2400">
                <a:solidFill>
                  <a:schemeClr val="dk1"/>
                </a:solidFill>
                <a:latin typeface="Arial"/>
                <a:ea typeface="Arial"/>
                <a:cs typeface="Arial"/>
                <a:sym typeface="Arial"/>
              </a:rPr>
              <a:t>DSDD</a:t>
            </a:r>
          </a:p>
        </p:txBody>
      </p:sp>
      <p:sp>
        <p:nvSpPr>
          <p:cNvPr id="104" name="Shape 104"/>
          <p:cNvSpPr txBox="1"/>
          <p:nvPr/>
        </p:nvSpPr>
        <p:spPr>
          <a:xfrm>
            <a:off x="835203" y="751952"/>
            <a:ext cx="6246841" cy="1320361"/>
          </a:xfrm>
          <a:prstGeom prst="rect">
            <a:avLst/>
          </a:prstGeom>
          <a:noFill/>
          <a:ln>
            <a:noFill/>
          </a:ln>
        </p:spPr>
        <p:txBody>
          <a:bodyPr anchorCtr="0" anchor="t" bIns="45700" lIns="91425" rIns="91425" wrap="square" tIns="45700">
            <a:noAutofit/>
          </a:bodyPr>
          <a:lstStyle/>
          <a:p>
            <a:pPr indent="0" lvl="0" marL="0" marR="0" rtl="0" algn="ctr">
              <a:spcBef>
                <a:spcPts val="0"/>
              </a:spcBef>
              <a:buSzPct val="25000"/>
              <a:buNone/>
            </a:pPr>
            <a:r>
              <a:rPr b="1" lang="en-US" sz="4000">
                <a:solidFill>
                  <a:srgbClr val="EDC34B"/>
                </a:solidFill>
                <a:latin typeface="Arial"/>
                <a:ea typeface="Arial"/>
                <a:cs typeface="Arial"/>
                <a:sym typeface="Arial"/>
              </a:rPr>
              <a:t>Weather and </a:t>
            </a:r>
          </a:p>
          <a:p>
            <a:pPr indent="0" lvl="0" marL="0" marR="0" rtl="0" algn="ctr">
              <a:spcBef>
                <a:spcPts val="0"/>
              </a:spcBef>
              <a:buSzPct val="25000"/>
              <a:buNone/>
            </a:pPr>
            <a:r>
              <a:rPr b="1" lang="en-US" sz="4000">
                <a:solidFill>
                  <a:srgbClr val="EDC34B"/>
                </a:solidFill>
                <a:latin typeface="Arial"/>
                <a:ea typeface="Arial"/>
                <a:cs typeface="Arial"/>
                <a:sym typeface="Arial"/>
              </a:rPr>
              <a:t>Climate</a:t>
            </a:r>
          </a:p>
        </p:txBody>
      </p:sp>
      <p:sp>
        <p:nvSpPr>
          <p:cNvPr id="105" name="Shape 105"/>
          <p:cNvSpPr txBox="1"/>
          <p:nvPr/>
        </p:nvSpPr>
        <p:spPr>
          <a:xfrm>
            <a:off x="517874" y="3296742"/>
            <a:ext cx="10945368" cy="3385542"/>
          </a:xfrm>
          <a:prstGeom prst="rect">
            <a:avLst/>
          </a:prstGeom>
          <a:noFill/>
          <a:ln cap="flat" cmpd="sng" w="9525">
            <a:solidFill>
              <a:srgbClr val="EDC34B"/>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3600">
                <a:solidFill>
                  <a:srgbClr val="EDC34B"/>
                </a:solidFill>
                <a:latin typeface="Arial"/>
                <a:ea typeface="Arial"/>
                <a:cs typeface="Arial"/>
                <a:sym typeface="Arial"/>
              </a:rPr>
              <a:t>Problem specification</a:t>
            </a:r>
          </a:p>
          <a:p>
            <a:pPr indent="0" lvl="0" marL="0" marR="0" rtl="0" algn="ctr">
              <a:spcBef>
                <a:spcPts val="0"/>
              </a:spcBef>
              <a:buSzPct val="25000"/>
              <a:buNone/>
            </a:pPr>
            <a:r>
              <a:rPr lang="en-US" sz="2000">
                <a:solidFill>
                  <a:schemeClr val="dk1"/>
                </a:solidFill>
                <a:latin typeface="Arial"/>
                <a:ea typeface="Arial"/>
                <a:cs typeface="Arial"/>
                <a:sym typeface="Arial"/>
              </a:rPr>
              <a:t>Climate variability and change in the rangelands of Kenya and in major river basins in Tanzania is likely to significantly alter the functioning of the rangelands and their ability to support community livelihoods and biodiversity as well as the availability and quality of surface and groundwater resources. Vulnerability assessments have principally focused on assessing social vulnerability. Limited work has been carried out to understand the spatial exposure and sensitivity of differing ecosystems, and communities to climate variability as well as their adaptive capacity, or the ability of key institutions to anticipate, reduce, and for ecosystems to withstand and respond to climate-related impacts. </a:t>
            </a:r>
          </a:p>
        </p:txBody>
      </p:sp>
      <p:pic>
        <p:nvPicPr>
          <p:cNvPr id="106" name="Shape 106"/>
          <p:cNvPicPr preferRelativeResize="0"/>
          <p:nvPr/>
        </p:nvPicPr>
        <p:blipFill rotWithShape="1">
          <a:blip r:embed="rId5">
            <a:alphaModFix/>
          </a:blip>
          <a:srcRect b="0" l="0" r="0" t="0"/>
          <a:stretch/>
        </p:blipFill>
        <p:spPr>
          <a:xfrm>
            <a:off x="1110345" y="828079"/>
            <a:ext cx="1325880" cy="1325880"/>
          </a:xfrm>
          <a:prstGeom prst="rect">
            <a:avLst/>
          </a:prstGeom>
          <a:noFill/>
          <a:ln>
            <a:noFill/>
          </a:ln>
        </p:spPr>
      </p:pic>
      <p:sp>
        <p:nvSpPr>
          <p:cNvPr id="107" name="Shape 107"/>
          <p:cNvSpPr txBox="1"/>
          <p:nvPr/>
        </p:nvSpPr>
        <p:spPr>
          <a:xfrm>
            <a:off x="517874" y="6604189"/>
            <a:ext cx="10945368" cy="2631490"/>
          </a:xfrm>
          <a:prstGeom prst="rect">
            <a:avLst/>
          </a:prstGeom>
          <a:noFill/>
          <a:ln cap="flat" cmpd="sng" w="9525">
            <a:solidFill>
              <a:srgbClr val="EDC34B"/>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3600">
                <a:solidFill>
                  <a:srgbClr val="EDC34B"/>
                </a:solidFill>
                <a:latin typeface="Arial"/>
                <a:ea typeface="Arial"/>
                <a:cs typeface="Arial"/>
                <a:sym typeface="Arial"/>
              </a:rPr>
              <a:t>Go</a:t>
            </a:r>
            <a:r>
              <a:rPr b="1" i="1" lang="en-US" sz="3600">
                <a:solidFill>
                  <a:srgbClr val="EDC34B"/>
                </a:solidFill>
                <a:latin typeface="Arial"/>
                <a:ea typeface="Arial"/>
                <a:cs typeface="Arial"/>
                <a:sym typeface="Arial"/>
              </a:rPr>
              <a:t>a</a:t>
            </a:r>
            <a:r>
              <a:rPr b="1" lang="en-US" sz="3600">
                <a:solidFill>
                  <a:srgbClr val="EDC34B"/>
                </a:solidFill>
                <a:latin typeface="Arial"/>
                <a:ea typeface="Arial"/>
                <a:cs typeface="Arial"/>
                <a:sym typeface="Arial"/>
              </a:rPr>
              <a:t>l</a:t>
            </a:r>
          </a:p>
          <a:p>
            <a:pPr indent="0" lvl="0" marL="0" marR="0" rtl="0" algn="ctr">
              <a:spcBef>
                <a:spcPts val="0"/>
              </a:spcBef>
              <a:buSzPct val="25000"/>
              <a:buNone/>
            </a:pPr>
            <a:r>
              <a:rPr lang="en-US" sz="2000">
                <a:solidFill>
                  <a:schemeClr val="dk1"/>
                </a:solidFill>
                <a:latin typeface="Arial"/>
                <a:ea typeface="Arial"/>
                <a:cs typeface="Arial"/>
                <a:sym typeface="Arial"/>
              </a:rPr>
              <a:t>The overarching goal  of this service is to work with service co-implementing partners and decision makers in Tanzania and Kenya to apply and integrate climate exposure and vulnerability information in the development and application of resilience measures and strategies to reduce water risks, resource use conflicts, ecosystem degradation and loss of livelihoods.</a:t>
            </a:r>
          </a:p>
          <a:p>
            <a:pPr indent="-857250" lvl="1" marL="1403350" marR="0" rtl="0" algn="l">
              <a:spcBef>
                <a:spcPts val="0"/>
              </a:spcBef>
              <a:buNone/>
            </a:pPr>
            <a:r>
              <a:t/>
            </a:r>
            <a:endParaRPr b="0" i="0" sz="1100" u="none" cap="none" strike="noStrike">
              <a:solidFill>
                <a:schemeClr val="dk1"/>
              </a:solidFill>
              <a:latin typeface="Calibri"/>
              <a:ea typeface="Calibri"/>
              <a:cs typeface="Calibri"/>
              <a:sym typeface="Calibri"/>
            </a:endParaRPr>
          </a:p>
        </p:txBody>
      </p:sp>
      <p:sp>
        <p:nvSpPr>
          <p:cNvPr id="108" name="Shape 108"/>
          <p:cNvSpPr txBox="1"/>
          <p:nvPr/>
        </p:nvSpPr>
        <p:spPr>
          <a:xfrm>
            <a:off x="517874" y="15358879"/>
            <a:ext cx="10945368" cy="5355312"/>
          </a:xfrm>
          <a:prstGeom prst="rect">
            <a:avLst/>
          </a:prstGeom>
          <a:noFill/>
          <a:ln cap="flat" cmpd="sng" w="9525">
            <a:solidFill>
              <a:srgbClr val="EDC34B"/>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3600">
                <a:solidFill>
                  <a:srgbClr val="EDC34B"/>
                </a:solidFill>
                <a:latin typeface="Arial"/>
                <a:ea typeface="Arial"/>
                <a:cs typeface="Arial"/>
                <a:sym typeface="Arial"/>
              </a:rPr>
              <a:t>Contributions from AST</a:t>
            </a:r>
          </a:p>
          <a:p>
            <a:pPr indent="0" lvl="0" marL="0" marR="0" rtl="0" algn="ctr">
              <a:spcBef>
                <a:spcPts val="0"/>
              </a:spcBef>
              <a:buSzPct val="25000"/>
              <a:buNone/>
            </a:pP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UCSB is providing access to climate datasets (CHIRPS and CHIRTS) and data analysis tools ( EWX)</a:t>
            </a:r>
          </a:p>
          <a:p>
            <a:pPr indent="0" lvl="0" marL="0" marR="0" rtl="0" algn="ctr">
              <a:spcBef>
                <a:spcPts val="0"/>
              </a:spcBef>
              <a:buSzPct val="25000"/>
              <a:buNone/>
            </a:pPr>
            <a:r>
              <a:rPr lang="en-US" sz="2000">
                <a:solidFill>
                  <a:schemeClr val="dk1"/>
                </a:solidFill>
                <a:latin typeface="Arial"/>
                <a:ea typeface="Arial"/>
                <a:cs typeface="Arial"/>
                <a:sym typeface="Arial"/>
              </a:rPr>
              <a:t>Plans to hold a technical training on applied climate data analyis for WARIDI partners in Tanzania (early 2018)</a:t>
            </a:r>
          </a:p>
          <a:p>
            <a:pPr indent="0" lvl="0" marL="0" marR="0" rtl="0" algn="ctr">
              <a:spcBef>
                <a:spcPts val="0"/>
              </a:spcBef>
              <a:buSzPct val="25000"/>
              <a:buNone/>
            </a:pPr>
            <a:r>
              <a:rPr lang="en-US" sz="2000">
                <a:solidFill>
                  <a:schemeClr val="dk1"/>
                </a:solidFill>
                <a:latin typeface="Arial"/>
                <a:ea typeface="Arial"/>
                <a:cs typeface="Arial"/>
                <a:sym typeface="Arial"/>
              </a:rPr>
              <a:t>UCSB providing GeoCLIM/CHIRPS/CHIRTS-compatible downscaled Global Climate model projections from CORDEX</a:t>
            </a:r>
          </a:p>
          <a:p>
            <a:pPr indent="0" lvl="0" marL="0" marR="0" rtl="0" algn="ctr">
              <a:spcBef>
                <a:spcPts val="0"/>
              </a:spcBef>
              <a:buSzPct val="25000"/>
              <a:buNone/>
            </a:pPr>
            <a:r>
              <a:rPr lang="en-US" sz="2000">
                <a:solidFill>
                  <a:schemeClr val="dk1"/>
                </a:solidFill>
                <a:latin typeface="Arial"/>
                <a:ea typeface="Arial"/>
                <a:cs typeface="Arial"/>
                <a:sym typeface="Arial"/>
              </a:rPr>
              <a:t>Statistical climate projections from UCSB using the GeoMOD tool for Tanzania</a:t>
            </a: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400">
              <a:solidFill>
                <a:schemeClr val="dk1"/>
              </a:solidFill>
              <a:latin typeface="Arial"/>
              <a:ea typeface="Arial"/>
              <a:cs typeface="Arial"/>
              <a:sym typeface="Arial"/>
            </a:endParaRPr>
          </a:p>
          <a:p>
            <a:pPr indent="0" lvl="0" marL="0" marR="0" rtl="0" algn="ctr">
              <a:spcBef>
                <a:spcPts val="0"/>
              </a:spcBef>
              <a:buSzPct val="25000"/>
              <a:buNone/>
            </a:pPr>
            <a:r>
              <a:rPr lang="en-US" sz="2400">
                <a:solidFill>
                  <a:schemeClr val="dk1"/>
                </a:solidFill>
                <a:latin typeface="Arial"/>
                <a:ea typeface="Arial"/>
                <a:cs typeface="Arial"/>
                <a:sym typeface="Arial"/>
              </a:rPr>
              <a:t>Beginning ARL: ___ Current ARL: ___ Final ARL: ___ </a:t>
            </a: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p:txBody>
      </p:sp>
      <p:sp>
        <p:nvSpPr>
          <p:cNvPr id="109" name="Shape 109"/>
          <p:cNvSpPr txBox="1"/>
          <p:nvPr/>
        </p:nvSpPr>
        <p:spPr>
          <a:xfrm>
            <a:off x="517874" y="9432821"/>
            <a:ext cx="10945368" cy="2769988"/>
          </a:xfrm>
          <a:prstGeom prst="rect">
            <a:avLst/>
          </a:prstGeom>
          <a:noFill/>
          <a:ln cap="flat" cmpd="sng" w="9525">
            <a:solidFill>
              <a:srgbClr val="EDC34B"/>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3600">
                <a:solidFill>
                  <a:srgbClr val="EDC34B"/>
                </a:solidFill>
                <a:latin typeface="Arial"/>
                <a:ea typeface="Arial"/>
                <a:cs typeface="Arial"/>
                <a:sym typeface="Arial"/>
              </a:rPr>
              <a:t>Key stakeholders</a:t>
            </a:r>
          </a:p>
          <a:p>
            <a:pPr indent="0" lvl="0" marL="0" marR="0" rtl="0" algn="ctr">
              <a:spcBef>
                <a:spcPts val="0"/>
              </a:spcBef>
              <a:buSzPct val="25000"/>
              <a:buNone/>
            </a:pPr>
            <a:r>
              <a:rPr b="1" lang="en-US" sz="2000">
                <a:solidFill>
                  <a:schemeClr val="dk1"/>
                </a:solidFill>
                <a:latin typeface="Arial"/>
                <a:ea typeface="Arial"/>
                <a:cs typeface="Arial"/>
                <a:sym typeface="Arial"/>
              </a:rPr>
              <a:t>Decision makers</a:t>
            </a:r>
            <a:r>
              <a:rPr lang="en-US" sz="2000">
                <a:solidFill>
                  <a:schemeClr val="dk1"/>
                </a:solidFill>
                <a:latin typeface="Arial"/>
                <a:ea typeface="Arial"/>
                <a:cs typeface="Arial"/>
                <a:sym typeface="Arial"/>
              </a:rPr>
              <a:t>: NRT Conservancies managers, grazing coordinators, Wami-Ruvu, Rufiji and Mara River basin water boards, government ministries </a:t>
            </a:r>
          </a:p>
          <a:p>
            <a:pPr indent="0" lvl="0" marL="0" marR="0" rtl="0" algn="ctr">
              <a:spcBef>
                <a:spcPts val="0"/>
              </a:spcBef>
              <a:buSzPct val="25000"/>
              <a:buNone/>
            </a:pPr>
            <a:r>
              <a:rPr b="1" lang="en-US" sz="2000">
                <a:solidFill>
                  <a:schemeClr val="dk1"/>
                </a:solidFill>
                <a:latin typeface="Arial"/>
                <a:ea typeface="Arial"/>
                <a:cs typeface="Arial"/>
                <a:sym typeface="Arial"/>
              </a:rPr>
              <a:t>Users: </a:t>
            </a:r>
            <a:r>
              <a:rPr lang="en-US" sz="2000">
                <a:solidFill>
                  <a:schemeClr val="dk1"/>
                </a:solidFill>
                <a:latin typeface="Arial"/>
                <a:ea typeface="Arial"/>
                <a:cs typeface="Arial"/>
                <a:sym typeface="Arial"/>
              </a:rPr>
              <a:t>Meteorological services, water and irrigation agencies, basin water offices</a:t>
            </a:r>
          </a:p>
          <a:p>
            <a:pPr indent="0" lvl="0" marL="0" marR="0" rtl="0" algn="ctr">
              <a:spcBef>
                <a:spcPts val="0"/>
              </a:spcBef>
              <a:buSzPct val="25000"/>
              <a:buNone/>
            </a:pPr>
            <a:r>
              <a:rPr b="1" lang="en-US" sz="2000">
                <a:solidFill>
                  <a:schemeClr val="dk1"/>
                </a:solidFill>
                <a:latin typeface="Arial"/>
                <a:ea typeface="Arial"/>
                <a:cs typeface="Arial"/>
                <a:sym typeface="Arial"/>
              </a:rPr>
              <a:t>Beneficiaries: </a:t>
            </a:r>
            <a:r>
              <a:rPr lang="en-US" sz="2000">
                <a:solidFill>
                  <a:schemeClr val="dk1"/>
                </a:solidFill>
                <a:latin typeface="Arial"/>
                <a:ea typeface="Arial"/>
                <a:cs typeface="Arial"/>
                <a:sym typeface="Arial"/>
              </a:rPr>
              <a:t>Pastoralists, and basin water user groups (farmers, fishers, power generators, communities)</a:t>
            </a:r>
          </a:p>
          <a:p>
            <a:pPr indent="0" lvl="0" marL="0" marR="0" rtl="0" algn="ctr">
              <a:spcBef>
                <a:spcPts val="0"/>
              </a:spcBef>
              <a:buSzPct val="25000"/>
              <a:buNone/>
            </a:pPr>
            <a:r>
              <a:rPr b="1" lang="en-US" sz="2000">
                <a:solidFill>
                  <a:schemeClr val="dk1"/>
                </a:solidFill>
                <a:latin typeface="Arial"/>
                <a:ea typeface="Arial"/>
                <a:cs typeface="Arial"/>
                <a:sym typeface="Arial"/>
              </a:rPr>
              <a:t>Special audiences</a:t>
            </a:r>
            <a:r>
              <a:rPr lang="en-US" sz="2000">
                <a:solidFill>
                  <a:schemeClr val="dk1"/>
                </a:solidFill>
                <a:latin typeface="Arial"/>
                <a:ea typeface="Arial"/>
                <a:cs typeface="Arial"/>
                <a:sym typeface="Arial"/>
              </a:rPr>
              <a:t>: Women and girls, marginalized pastoral communities</a:t>
            </a:r>
          </a:p>
        </p:txBody>
      </p:sp>
      <p:sp>
        <p:nvSpPr>
          <p:cNvPr id="110" name="Shape 110"/>
          <p:cNvSpPr txBox="1"/>
          <p:nvPr/>
        </p:nvSpPr>
        <p:spPr>
          <a:xfrm>
            <a:off x="517874" y="12935282"/>
            <a:ext cx="10945368" cy="2462212"/>
          </a:xfrm>
          <a:prstGeom prst="rect">
            <a:avLst/>
          </a:prstGeom>
          <a:noFill/>
          <a:ln cap="flat" cmpd="sng" w="9525">
            <a:solidFill>
              <a:srgbClr val="EDC34B"/>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3600">
                <a:solidFill>
                  <a:srgbClr val="EDC34B"/>
                </a:solidFill>
                <a:latin typeface="Arial"/>
                <a:ea typeface="Arial"/>
                <a:cs typeface="Arial"/>
                <a:sym typeface="Arial"/>
              </a:rPr>
              <a:t>Earth Observations / Models / Methods</a:t>
            </a:r>
          </a:p>
          <a:p>
            <a:pPr indent="0" lvl="0" marL="0" marR="0" rtl="0" algn="ctr">
              <a:spcBef>
                <a:spcPts val="0"/>
              </a:spcBef>
              <a:buSzPct val="25000"/>
              <a:buNone/>
            </a:pPr>
            <a:r>
              <a:rPr b="1" lang="en-US" sz="2000">
                <a:solidFill>
                  <a:schemeClr val="dk1"/>
                </a:solidFill>
                <a:latin typeface="Arial"/>
                <a:ea typeface="Arial"/>
                <a:cs typeface="Arial"/>
                <a:sym typeface="Arial"/>
              </a:rPr>
              <a:t>Climate data: </a:t>
            </a:r>
            <a:r>
              <a:rPr lang="en-US" sz="2000">
                <a:solidFill>
                  <a:schemeClr val="dk1"/>
                </a:solidFill>
                <a:latin typeface="Arial"/>
                <a:ea typeface="Arial"/>
                <a:cs typeface="Arial"/>
                <a:sym typeface="Arial"/>
              </a:rPr>
              <a:t>CHIRPS precipitation, CHIRTS temperature, CORDEX downscaled GCM</a:t>
            </a:r>
          </a:p>
          <a:p>
            <a:pPr indent="0" lvl="0" marL="0" marR="0" rtl="0" algn="ctr">
              <a:spcBef>
                <a:spcPts val="0"/>
              </a:spcBef>
              <a:buSzPct val="25000"/>
              <a:buNone/>
            </a:pPr>
            <a:r>
              <a:rPr b="1" lang="en-US" sz="2000">
                <a:solidFill>
                  <a:schemeClr val="dk1"/>
                </a:solidFill>
                <a:latin typeface="Arial"/>
                <a:ea typeface="Arial"/>
                <a:cs typeface="Arial"/>
                <a:sym typeface="Arial"/>
              </a:rPr>
              <a:t>Environmental data: </a:t>
            </a:r>
            <a:r>
              <a:rPr lang="en-US" sz="2000">
                <a:solidFill>
                  <a:schemeClr val="dk1"/>
                </a:solidFill>
                <a:latin typeface="Arial"/>
                <a:ea typeface="Arial"/>
                <a:cs typeface="Arial"/>
                <a:sym typeface="Arial"/>
              </a:rPr>
              <a:t>Vegetation, land  cover, malaria susceptibility</a:t>
            </a:r>
          </a:p>
          <a:p>
            <a:pPr indent="0" lvl="0" marL="0" marR="0" rtl="0" algn="ctr">
              <a:spcBef>
                <a:spcPts val="0"/>
              </a:spcBef>
              <a:buSzPct val="25000"/>
              <a:buNone/>
            </a:pPr>
            <a:r>
              <a:rPr b="1" lang="en-US" sz="2000">
                <a:solidFill>
                  <a:schemeClr val="dk1"/>
                </a:solidFill>
                <a:latin typeface="Arial"/>
                <a:ea typeface="Arial"/>
                <a:cs typeface="Arial"/>
                <a:sym typeface="Arial"/>
              </a:rPr>
              <a:t>Socio-economic data: </a:t>
            </a:r>
            <a:r>
              <a:rPr lang="en-US" sz="2000">
                <a:solidFill>
                  <a:schemeClr val="dk1"/>
                </a:solidFill>
                <a:latin typeface="Arial"/>
                <a:ea typeface="Arial"/>
                <a:cs typeface="Arial"/>
                <a:sym typeface="Arial"/>
              </a:rPr>
              <a:t>Poverty, population access to water, health and market services, agriculutral productivity, education, land use plans</a:t>
            </a:r>
          </a:p>
          <a:p>
            <a:pPr indent="0" lvl="0" marL="0" marR="0" rtl="0" algn="ctr">
              <a:spcBef>
                <a:spcPts val="0"/>
              </a:spcBef>
              <a:buSzPct val="25000"/>
              <a:buNone/>
            </a:pPr>
            <a:r>
              <a:rPr b="1" lang="en-US" sz="2000">
                <a:solidFill>
                  <a:schemeClr val="dk1"/>
                </a:solidFill>
                <a:latin typeface="Arial"/>
                <a:ea typeface="Arial"/>
                <a:cs typeface="Arial"/>
                <a:sym typeface="Arial"/>
              </a:rPr>
              <a:t>Hazards data: </a:t>
            </a:r>
            <a:r>
              <a:rPr lang="en-US" sz="2000">
                <a:solidFill>
                  <a:schemeClr val="dk1"/>
                </a:solidFill>
                <a:latin typeface="Arial"/>
                <a:ea typeface="Arial"/>
                <a:cs typeface="Arial"/>
                <a:sym typeface="Arial"/>
              </a:rPr>
              <a:t>Floods, droughts, wild fires</a:t>
            </a:r>
          </a:p>
        </p:txBody>
      </p:sp>
      <p:sp>
        <p:nvSpPr>
          <p:cNvPr id="111" name="Shape 111"/>
          <p:cNvSpPr txBox="1"/>
          <p:nvPr/>
        </p:nvSpPr>
        <p:spPr>
          <a:xfrm>
            <a:off x="11900915" y="11214310"/>
            <a:ext cx="10945368" cy="9694961"/>
          </a:xfrm>
          <a:prstGeom prst="rect">
            <a:avLst/>
          </a:prstGeom>
          <a:noFill/>
          <a:ln cap="flat" cmpd="sng" w="9525">
            <a:solidFill>
              <a:srgbClr val="EDC34B"/>
            </a:solidFill>
            <a:prstDash val="solid"/>
            <a:round/>
            <a:headEnd len="med" w="med" type="none"/>
            <a:tailEnd len="med" w="med" type="none"/>
          </a:ln>
        </p:spPr>
        <p:txBody>
          <a:bodyPr anchorCtr="0" anchor="t" bIns="45700" lIns="91425" rIns="91425" wrap="square" tIns="45700">
            <a:noAutofit/>
          </a:bodyPr>
          <a:lstStyle/>
          <a:p>
            <a:pPr indent="0" lvl="0" marL="0" marR="0" rtl="0" algn="ctr">
              <a:spcBef>
                <a:spcPts val="0"/>
              </a:spcBef>
              <a:buSzPct val="25000"/>
              <a:buNone/>
            </a:pPr>
            <a:r>
              <a:rPr b="1" lang="en-US" sz="3600">
                <a:solidFill>
                  <a:srgbClr val="EDC34B"/>
                </a:solidFill>
                <a:latin typeface="Arial"/>
                <a:ea typeface="Arial"/>
                <a:cs typeface="Arial"/>
                <a:sym typeface="Arial"/>
              </a:rPr>
              <a:t>Theory of Change</a:t>
            </a:r>
          </a:p>
          <a:p>
            <a:pPr indent="0" lvl="0" marL="0" marR="0" rtl="0" algn="l">
              <a:spcBef>
                <a:spcPts val="0"/>
              </a:spcBef>
              <a:buSzPct val="25000"/>
              <a:buNone/>
            </a:pPr>
            <a:r>
              <a:rPr b="1" lang="en-US" sz="2400">
                <a:solidFill>
                  <a:srgbClr val="EDC34B"/>
                </a:solidFill>
                <a:latin typeface="Arial"/>
                <a:ea typeface="Arial"/>
                <a:cs typeface="Arial"/>
                <a:sym typeface="Arial"/>
              </a:rPr>
              <a:t>Assumptions:</a:t>
            </a:r>
          </a:p>
          <a:p>
            <a:pPr indent="-342900" lvl="0" marL="342900" marR="0" rtl="0" algn="l">
              <a:spcBef>
                <a:spcPts val="0"/>
              </a:spcBef>
              <a:buClr>
                <a:schemeClr val="dk1"/>
              </a:buClr>
              <a:buSzPct val="100000"/>
              <a:buFont typeface="Arial"/>
              <a:buChar char="•"/>
            </a:pPr>
            <a:r>
              <a:rPr lang="en-US" sz="2400">
                <a:solidFill>
                  <a:schemeClr val="dk1"/>
                </a:solidFill>
                <a:latin typeface="Calibri"/>
                <a:ea typeface="Calibri"/>
                <a:cs typeface="Calibri"/>
                <a:sym typeface="Calibri"/>
              </a:rPr>
              <a:t>The need for this service will be existent throughout the service implementation period and key stakeholders and partners will continue to support the project</a:t>
            </a:r>
          </a:p>
          <a:p>
            <a:pPr indent="0" lvl="0" marL="0" marR="0" rtl="0" algn="l">
              <a:spcBef>
                <a:spcPts val="0"/>
              </a:spcBef>
              <a:buSzPct val="25000"/>
              <a:buNone/>
            </a:pPr>
            <a:r>
              <a:rPr b="1" lang="en-US" sz="2400">
                <a:solidFill>
                  <a:srgbClr val="EDC34B"/>
                </a:solidFill>
                <a:latin typeface="Arial"/>
                <a:ea typeface="Arial"/>
                <a:cs typeface="Arial"/>
                <a:sym typeface="Arial"/>
              </a:rPr>
              <a:t>Inputs:</a:t>
            </a:r>
          </a:p>
          <a:p>
            <a:pPr indent="0" lvl="0" marL="0" marR="0" rtl="0" algn="l">
              <a:spcBef>
                <a:spcPts val="0"/>
              </a:spcBef>
              <a:buNone/>
            </a:pPr>
            <a:r>
              <a:t/>
            </a:r>
            <a:endParaRPr b="1" sz="2400">
              <a:solidFill>
                <a:srgbClr val="EDC34B"/>
              </a:solidFill>
              <a:latin typeface="Arial"/>
              <a:ea typeface="Arial"/>
              <a:cs typeface="Arial"/>
              <a:sym typeface="Arial"/>
            </a:endParaRPr>
          </a:p>
          <a:p>
            <a:pPr indent="0" lvl="0" marL="0" marR="0" rtl="0" algn="l">
              <a:spcBef>
                <a:spcPts val="0"/>
              </a:spcBef>
              <a:buNone/>
            </a:pPr>
            <a:r>
              <a:t/>
            </a:r>
            <a:endParaRPr b="1" sz="2400">
              <a:solidFill>
                <a:srgbClr val="EDC34B"/>
              </a:solidFill>
              <a:latin typeface="Arial"/>
              <a:ea typeface="Arial"/>
              <a:cs typeface="Arial"/>
              <a:sym typeface="Arial"/>
            </a:endParaRPr>
          </a:p>
          <a:p>
            <a:pPr indent="0" lvl="0" marL="0" marR="0" rtl="0" algn="l">
              <a:spcBef>
                <a:spcPts val="0"/>
              </a:spcBef>
              <a:buNone/>
            </a:pPr>
            <a:r>
              <a:t/>
            </a:r>
            <a:endParaRPr b="1" sz="2400">
              <a:solidFill>
                <a:srgbClr val="EDC34B"/>
              </a:solidFill>
              <a:latin typeface="Arial"/>
              <a:ea typeface="Arial"/>
              <a:cs typeface="Arial"/>
              <a:sym typeface="Arial"/>
            </a:endParaRPr>
          </a:p>
          <a:p>
            <a:pPr indent="0" lvl="0" marL="0" marR="0" rtl="0" algn="l">
              <a:spcBef>
                <a:spcPts val="0"/>
              </a:spcBef>
              <a:buNone/>
            </a:pPr>
            <a:r>
              <a:t/>
            </a:r>
            <a:endParaRPr b="1" sz="2400">
              <a:solidFill>
                <a:srgbClr val="EDC34B"/>
              </a:solidFill>
              <a:latin typeface="Arial"/>
              <a:ea typeface="Arial"/>
              <a:cs typeface="Arial"/>
              <a:sym typeface="Arial"/>
            </a:endParaRPr>
          </a:p>
          <a:p>
            <a:pPr indent="0" lvl="0" marL="0" marR="0" rtl="0" algn="l">
              <a:spcBef>
                <a:spcPts val="0"/>
              </a:spcBef>
              <a:buNone/>
            </a:pPr>
            <a:r>
              <a:t/>
            </a:r>
            <a:endParaRPr b="1" sz="2400">
              <a:solidFill>
                <a:srgbClr val="EDC34B"/>
              </a:solidFill>
              <a:latin typeface="Arial"/>
              <a:ea typeface="Arial"/>
              <a:cs typeface="Arial"/>
              <a:sym typeface="Arial"/>
            </a:endParaRPr>
          </a:p>
          <a:p>
            <a:pPr indent="0" lvl="0" marL="0" marR="0" rtl="0" algn="l">
              <a:spcBef>
                <a:spcPts val="0"/>
              </a:spcBef>
              <a:buSzPct val="25000"/>
              <a:buNone/>
            </a:pPr>
            <a:r>
              <a:rPr b="1" lang="en-US" sz="2400">
                <a:solidFill>
                  <a:srgbClr val="EDC34B"/>
                </a:solidFill>
                <a:latin typeface="Arial"/>
                <a:ea typeface="Arial"/>
                <a:cs typeface="Arial"/>
                <a:sym typeface="Arial"/>
              </a:rPr>
              <a:t>Outputs:</a:t>
            </a:r>
          </a:p>
          <a:p>
            <a:pPr indent="-342900" lvl="0" marL="342900" marR="0" rtl="0" algn="l">
              <a:spcBef>
                <a:spcPts val="0"/>
              </a:spcBef>
              <a:buClr>
                <a:schemeClr val="dk1"/>
              </a:buClr>
              <a:buSzPct val="100000"/>
              <a:buFont typeface="Arial"/>
              <a:buChar char="•"/>
            </a:pPr>
            <a:r>
              <a:rPr lang="en-US" sz="2000">
                <a:solidFill>
                  <a:schemeClr val="dk1"/>
                </a:solidFill>
                <a:latin typeface="Arial"/>
                <a:ea typeface="Arial"/>
                <a:cs typeface="Arial"/>
                <a:sym typeface="Arial"/>
              </a:rPr>
              <a:t>Vulnerability maps</a:t>
            </a:r>
          </a:p>
          <a:p>
            <a:pPr indent="-342900" lvl="0" marL="342900" marR="0" rtl="0" algn="l">
              <a:spcBef>
                <a:spcPts val="0"/>
              </a:spcBef>
              <a:buClr>
                <a:schemeClr val="dk1"/>
              </a:buClr>
              <a:buSzPct val="100000"/>
              <a:buFont typeface="Arial"/>
              <a:buChar char="•"/>
            </a:pPr>
            <a:r>
              <a:rPr lang="en-US" sz="2000">
                <a:solidFill>
                  <a:schemeClr val="dk1"/>
                </a:solidFill>
                <a:latin typeface="Arial"/>
                <a:ea typeface="Arial"/>
                <a:cs typeface="Arial"/>
                <a:sym typeface="Arial"/>
              </a:rPr>
              <a:t>Land use land cover change maps</a:t>
            </a:r>
          </a:p>
          <a:p>
            <a:pPr indent="-342900" lvl="0" marL="342900" marR="0" rtl="0" algn="l">
              <a:spcBef>
                <a:spcPts val="0"/>
              </a:spcBef>
              <a:buClr>
                <a:schemeClr val="dk1"/>
              </a:buClr>
              <a:buSzPct val="100000"/>
              <a:buFont typeface="Arial"/>
              <a:buChar char="•"/>
            </a:pPr>
            <a:r>
              <a:rPr lang="en-US" sz="2000">
                <a:solidFill>
                  <a:schemeClr val="dk1"/>
                </a:solidFill>
                <a:latin typeface="Arial"/>
                <a:ea typeface="Arial"/>
                <a:cs typeface="Arial"/>
                <a:sym typeface="Arial"/>
              </a:rPr>
              <a:t>Capacity assessment reports</a:t>
            </a:r>
          </a:p>
          <a:p>
            <a:pPr indent="-342900" lvl="0" marL="342900" marR="0" rtl="0" algn="l">
              <a:spcBef>
                <a:spcPts val="0"/>
              </a:spcBef>
              <a:buClr>
                <a:schemeClr val="dk1"/>
              </a:buClr>
              <a:buSzPct val="100000"/>
              <a:buFont typeface="Arial"/>
              <a:buChar char="•"/>
            </a:pPr>
            <a:r>
              <a:rPr lang="en-US" sz="2000">
                <a:solidFill>
                  <a:schemeClr val="dk1"/>
                </a:solidFill>
                <a:latin typeface="Arial"/>
                <a:ea typeface="Arial"/>
                <a:cs typeface="Arial"/>
                <a:sym typeface="Arial"/>
              </a:rPr>
              <a:t>Peer reviewed methodology paper</a:t>
            </a:r>
          </a:p>
          <a:p>
            <a:pPr indent="0" lvl="0" marL="0" marR="0" rtl="0" algn="l">
              <a:spcBef>
                <a:spcPts val="0"/>
              </a:spcBef>
              <a:buSzPct val="25000"/>
              <a:buNone/>
            </a:pPr>
            <a:r>
              <a:rPr lang="en-US" sz="2000">
                <a:solidFill>
                  <a:schemeClr val="dk1"/>
                </a:solidFill>
                <a:latin typeface="Arial"/>
                <a:ea typeface="Arial"/>
                <a:cs typeface="Arial"/>
                <a:sym typeface="Arial"/>
              </a:rPr>
              <a:t>Training manuals</a:t>
            </a:r>
          </a:p>
          <a:p>
            <a:pPr indent="0" lvl="0" marL="0" marR="0" rtl="0" algn="l">
              <a:spcBef>
                <a:spcPts val="0"/>
              </a:spcBef>
              <a:buSzPct val="25000"/>
              <a:buNone/>
            </a:pPr>
            <a:r>
              <a:rPr b="1" lang="en-US" sz="2400">
                <a:solidFill>
                  <a:srgbClr val="EDC34B"/>
                </a:solidFill>
                <a:latin typeface="Arial"/>
                <a:ea typeface="Arial"/>
                <a:cs typeface="Arial"/>
                <a:sym typeface="Arial"/>
              </a:rPr>
              <a:t>Outcomes:</a:t>
            </a:r>
          </a:p>
          <a:p>
            <a:pPr indent="-342900" lvl="0" marL="342900" marR="0" rtl="0" algn="l">
              <a:spcBef>
                <a:spcPts val="0"/>
              </a:spcBef>
              <a:buClr>
                <a:schemeClr val="dk1"/>
              </a:buClr>
              <a:buSzPct val="100000"/>
              <a:buFont typeface="Arial"/>
              <a:buChar char="•"/>
            </a:pPr>
            <a:r>
              <a:rPr lang="en-US" sz="2000">
                <a:solidFill>
                  <a:schemeClr val="dk1"/>
                </a:solidFill>
              </a:rPr>
              <a:t>Increased provision of user-tailored geospatial data, historical and projected vulnerability hotspots maps, climate vulnerability index mapping tool, land cover and land use maps.</a:t>
            </a:r>
          </a:p>
          <a:p>
            <a:pPr indent="-342900" lvl="0" marL="342900" marR="0" rtl="0" algn="l">
              <a:spcBef>
                <a:spcPts val="0"/>
              </a:spcBef>
              <a:buClr>
                <a:schemeClr val="dk1"/>
              </a:buClr>
              <a:buSzPct val="100000"/>
              <a:buFont typeface="Arial"/>
              <a:buChar char="•"/>
            </a:pPr>
            <a:r>
              <a:rPr lang="en-US" sz="2000">
                <a:solidFill>
                  <a:schemeClr val="dk1"/>
                </a:solidFill>
              </a:rPr>
              <a:t>Improved capacity of basin offices and water users in Wami Ruvu, Rufiji and Mara River basins to implement integrated water resources plans and communicate climate and disaster risks to basin water users.</a:t>
            </a:r>
          </a:p>
          <a:p>
            <a:pPr indent="-342900" lvl="0" marL="342900" marR="0" rtl="0" algn="l">
              <a:spcBef>
                <a:spcPts val="0"/>
              </a:spcBef>
              <a:buClr>
                <a:schemeClr val="dk1"/>
              </a:buClr>
              <a:buSzPct val="100000"/>
              <a:buFont typeface="Arial"/>
              <a:buChar char="•"/>
            </a:pPr>
            <a:r>
              <a:rPr lang="en-US" sz="2000">
                <a:solidFill>
                  <a:schemeClr val="dk1"/>
                </a:solidFill>
              </a:rPr>
              <a:t>Improved capacity of Northern Rangelands Trust and key stakeholders to implement a climate and disaster strategy for the Northern Rangelands.</a:t>
            </a:r>
          </a:p>
          <a:p>
            <a:pPr indent="0" lvl="0" marL="0" marR="0" rtl="0" algn="l">
              <a:spcBef>
                <a:spcPts val="0"/>
              </a:spcBef>
              <a:buSzPct val="25000"/>
              <a:buNone/>
            </a:pPr>
            <a:r>
              <a:rPr b="1" lang="en-US" sz="2400">
                <a:solidFill>
                  <a:srgbClr val="EDC34B"/>
                </a:solidFill>
                <a:latin typeface="Arial"/>
                <a:ea typeface="Arial"/>
                <a:cs typeface="Arial"/>
                <a:sym typeface="Arial"/>
              </a:rPr>
              <a:t>Impact:</a:t>
            </a:r>
          </a:p>
          <a:p>
            <a:pPr indent="-342900" lvl="0" marL="342900" marR="0" rtl="0" algn="l">
              <a:spcBef>
                <a:spcPts val="0"/>
              </a:spcBef>
              <a:buClr>
                <a:schemeClr val="dk1"/>
              </a:buClr>
              <a:buSzPct val="100000"/>
              <a:buFont typeface="Arial"/>
              <a:buChar char="•"/>
            </a:pPr>
            <a:r>
              <a:rPr lang="en-US" sz="2000">
                <a:solidFill>
                  <a:schemeClr val="dk1"/>
                </a:solidFill>
              </a:rPr>
              <a:t>Reduced climate and disaster risks to water resources and livelihoods.</a:t>
            </a:r>
          </a:p>
        </p:txBody>
      </p:sp>
      <p:sp>
        <p:nvSpPr>
          <p:cNvPr id="112" name="Shape 112"/>
          <p:cNvSpPr txBox="1"/>
          <p:nvPr/>
        </p:nvSpPr>
        <p:spPr>
          <a:xfrm>
            <a:off x="23283959" y="8536103"/>
            <a:ext cx="10945368" cy="4924424"/>
          </a:xfrm>
          <a:prstGeom prst="rect">
            <a:avLst/>
          </a:prstGeom>
          <a:noFill/>
          <a:ln cap="flat" cmpd="sng" w="9525">
            <a:solidFill>
              <a:srgbClr val="EDC34B"/>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3600">
                <a:solidFill>
                  <a:srgbClr val="EDC34B"/>
                </a:solidFill>
                <a:latin typeface="Arial"/>
                <a:ea typeface="Arial"/>
                <a:cs typeface="Arial"/>
                <a:sym typeface="Arial"/>
              </a:rPr>
              <a:t>Selected Indicators / Metrics</a:t>
            </a: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Calibri"/>
              <a:ea typeface="Calibri"/>
              <a:cs typeface="Calibri"/>
              <a:sym typeface="Calibri"/>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p:txBody>
      </p:sp>
      <p:sp>
        <p:nvSpPr>
          <p:cNvPr id="113" name="Shape 113"/>
          <p:cNvSpPr txBox="1"/>
          <p:nvPr/>
        </p:nvSpPr>
        <p:spPr>
          <a:xfrm>
            <a:off x="23283959" y="13718709"/>
            <a:ext cx="10945368" cy="7725191"/>
          </a:xfrm>
          <a:prstGeom prst="rect">
            <a:avLst/>
          </a:prstGeom>
          <a:noFill/>
          <a:ln cap="flat" cmpd="sng" w="9525">
            <a:solidFill>
              <a:srgbClr val="EDC34B"/>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buSzPct val="25000"/>
              <a:buNone/>
            </a:pPr>
            <a:r>
              <a:rPr b="1" lang="en-US" sz="3600">
                <a:solidFill>
                  <a:srgbClr val="EDC34B"/>
                </a:solidFill>
                <a:latin typeface="Arial"/>
                <a:ea typeface="Arial"/>
                <a:cs typeface="Arial"/>
                <a:sym typeface="Arial"/>
              </a:rPr>
              <a:t>Immediate Next Steps</a:t>
            </a:r>
          </a:p>
          <a:p>
            <a:pPr indent="-342900" lvl="0" marL="342900" marR="0" rtl="0" algn="ctr">
              <a:spcBef>
                <a:spcPts val="0"/>
              </a:spcBef>
              <a:buClr>
                <a:schemeClr val="dk1"/>
              </a:buClr>
              <a:buSzPct val="100000"/>
              <a:buFont typeface="Arial"/>
              <a:buChar char="•"/>
            </a:pPr>
            <a:r>
              <a:rPr lang="en-US" sz="2000">
                <a:solidFill>
                  <a:schemeClr val="dk1"/>
                </a:solidFill>
                <a:latin typeface="Arial"/>
                <a:ea typeface="Arial"/>
                <a:cs typeface="Arial"/>
                <a:sym typeface="Arial"/>
              </a:rPr>
              <a:t>Stakeholder mapping</a:t>
            </a:r>
          </a:p>
          <a:p>
            <a:pPr indent="-342900" lvl="0" marL="342900" marR="0" rtl="0" algn="ctr">
              <a:spcBef>
                <a:spcPts val="0"/>
              </a:spcBef>
              <a:buClr>
                <a:schemeClr val="dk1"/>
              </a:buClr>
              <a:buSzPct val="100000"/>
              <a:buFont typeface="Arial"/>
              <a:buChar char="•"/>
            </a:pPr>
            <a:r>
              <a:rPr lang="en-US" sz="2000">
                <a:solidFill>
                  <a:schemeClr val="dk1"/>
                </a:solidFill>
                <a:latin typeface="Arial"/>
                <a:ea typeface="Arial"/>
                <a:cs typeface="Arial"/>
                <a:sym typeface="Arial"/>
              </a:rPr>
              <a:t>Completion of the PDD and TDD</a:t>
            </a:r>
          </a:p>
          <a:p>
            <a:pPr indent="-342900" lvl="0" marL="342900" marR="0" rtl="0" algn="ctr">
              <a:spcBef>
                <a:spcPts val="0"/>
              </a:spcBef>
              <a:buClr>
                <a:schemeClr val="dk1"/>
              </a:buClr>
              <a:buSzPct val="100000"/>
              <a:buFont typeface="Arial"/>
              <a:buChar char="•"/>
            </a:pPr>
            <a:r>
              <a:rPr lang="en-US" sz="2000">
                <a:solidFill>
                  <a:schemeClr val="dk1"/>
                </a:solidFill>
                <a:latin typeface="Arial"/>
                <a:ea typeface="Arial"/>
                <a:cs typeface="Arial"/>
                <a:sym typeface="Arial"/>
              </a:rPr>
              <a:t>Completion of the baseline hotspots mapping methodology paper</a:t>
            </a:r>
          </a:p>
          <a:p>
            <a:pPr indent="0" lvl="0" marL="0" marR="0" rtl="0" algn="ctr">
              <a:spcBef>
                <a:spcPts val="0"/>
              </a:spcBef>
              <a:buNone/>
            </a:pPr>
            <a:r>
              <a:t/>
            </a:r>
            <a:endParaRPr b="1" sz="2000">
              <a:solidFill>
                <a:srgbClr val="7EB761"/>
              </a:solidFill>
              <a:latin typeface="Arial"/>
              <a:ea typeface="Arial"/>
              <a:cs typeface="Arial"/>
              <a:sym typeface="Arial"/>
            </a:endParaRPr>
          </a:p>
          <a:p>
            <a:pPr indent="0" lvl="0" marL="0" marR="0" rtl="0" algn="ctr">
              <a:spcBef>
                <a:spcPts val="0"/>
              </a:spcBef>
              <a:buNone/>
            </a:pPr>
            <a:r>
              <a:t/>
            </a:r>
            <a:endParaRPr b="1" sz="2400">
              <a:solidFill>
                <a:srgbClr val="7EB761"/>
              </a:solidFill>
              <a:latin typeface="Arial"/>
              <a:ea typeface="Arial"/>
              <a:cs typeface="Arial"/>
              <a:sym typeface="Arial"/>
            </a:endParaRPr>
          </a:p>
          <a:p>
            <a:pPr indent="0" lvl="0" marL="0" marR="0" rtl="0" algn="ctr">
              <a:spcBef>
                <a:spcPts val="0"/>
              </a:spcBef>
              <a:buNone/>
            </a:pPr>
            <a:r>
              <a:t/>
            </a:r>
            <a:endParaRPr b="1" sz="2400">
              <a:solidFill>
                <a:srgbClr val="7EB761"/>
              </a:solidFill>
              <a:latin typeface="Arial"/>
              <a:ea typeface="Arial"/>
              <a:cs typeface="Arial"/>
              <a:sym typeface="Arial"/>
            </a:endParaRPr>
          </a:p>
          <a:p>
            <a:pPr indent="0" lvl="0" marL="0" marR="0" rtl="0" algn="ctr">
              <a:lnSpc>
                <a:spcPct val="150000"/>
              </a:lnSpc>
              <a:spcBef>
                <a:spcPts val="0"/>
              </a:spcBef>
              <a:buSzPct val="25000"/>
              <a:buNone/>
            </a:pPr>
            <a:r>
              <a:rPr b="1" lang="en-US" sz="3600">
                <a:solidFill>
                  <a:srgbClr val="EDC34B"/>
                </a:solidFill>
                <a:latin typeface="Arial"/>
                <a:ea typeface="Arial"/>
                <a:cs typeface="Arial"/>
                <a:sym typeface="Arial"/>
              </a:rPr>
              <a:t>Looking forward</a:t>
            </a:r>
          </a:p>
          <a:p>
            <a:pPr indent="-342900" lvl="0" marL="342900" marR="0" rtl="0" algn="ctr">
              <a:spcBef>
                <a:spcPts val="0"/>
              </a:spcBef>
              <a:buClr>
                <a:schemeClr val="dk1"/>
              </a:buClr>
              <a:buSzPct val="100000"/>
              <a:buFont typeface="Arial"/>
              <a:buChar char="•"/>
            </a:pPr>
            <a:r>
              <a:rPr lang="en-US" sz="2000">
                <a:solidFill>
                  <a:schemeClr val="dk1"/>
                </a:solidFill>
                <a:latin typeface="Arial"/>
                <a:ea typeface="Arial"/>
                <a:cs typeface="Arial"/>
                <a:sym typeface="Arial"/>
              </a:rPr>
              <a:t>We are still facing challenges getting a reliable temperature dataset (minimum and maximum temperature) and although this challenge is being addressed by UCSB/CHG, we’d need to accelerate the pace of developing the dataset.</a:t>
            </a:r>
          </a:p>
          <a:p>
            <a:pPr indent="-342900" lvl="0" marL="342900" marR="0" rtl="0" algn="ctr">
              <a:spcBef>
                <a:spcPts val="0"/>
              </a:spcBef>
              <a:buClr>
                <a:schemeClr val="dk1"/>
              </a:buClr>
              <a:buSzPct val="100000"/>
              <a:buFont typeface="Arial"/>
              <a:buChar char="•"/>
            </a:pPr>
            <a:r>
              <a:rPr lang="en-US" sz="2000">
                <a:solidFill>
                  <a:schemeClr val="dk1"/>
                </a:solidFill>
                <a:latin typeface="Arial"/>
                <a:ea typeface="Arial"/>
                <a:cs typeface="Arial"/>
                <a:sym typeface="Arial"/>
              </a:rPr>
              <a:t>Opportunities are arising for gridding station data with satellite data through SERVIR E&amp;SA collaboration with TAHMO and GLOBE. A future collaboration to develop a gridded dataset analogous to CHIRPS and CHIRTS will be explored in FY2018</a:t>
            </a: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a:p>
            <a:pPr indent="0" lvl="0" marL="0" marR="0" rtl="0" algn="ctr">
              <a:spcBef>
                <a:spcPts val="0"/>
              </a:spcBef>
              <a:buNone/>
            </a:pPr>
            <a:r>
              <a:t/>
            </a:r>
            <a:endParaRPr sz="2000">
              <a:solidFill>
                <a:schemeClr val="dk1"/>
              </a:solidFill>
              <a:latin typeface="Arial"/>
              <a:ea typeface="Arial"/>
              <a:cs typeface="Arial"/>
              <a:sym typeface="Arial"/>
            </a:endParaRPr>
          </a:p>
        </p:txBody>
      </p:sp>
      <p:pic>
        <p:nvPicPr>
          <p:cNvPr id="114" name="Shape 114"/>
          <p:cNvPicPr preferRelativeResize="0"/>
          <p:nvPr/>
        </p:nvPicPr>
        <p:blipFill rotWithShape="1">
          <a:blip r:embed="rId6">
            <a:alphaModFix/>
          </a:blip>
          <a:srcRect b="0" l="0" r="0" t="0"/>
          <a:stretch/>
        </p:blipFill>
        <p:spPr>
          <a:xfrm>
            <a:off x="31331775" y="287744"/>
            <a:ext cx="2445967" cy="2697480"/>
          </a:xfrm>
          <a:prstGeom prst="rect">
            <a:avLst/>
          </a:prstGeom>
          <a:noFill/>
          <a:ln>
            <a:noFill/>
          </a:ln>
        </p:spPr>
      </p:pic>
      <p:pic>
        <p:nvPicPr>
          <p:cNvPr id="115" name="Shape 115"/>
          <p:cNvPicPr preferRelativeResize="0"/>
          <p:nvPr/>
        </p:nvPicPr>
        <p:blipFill rotWithShape="1">
          <a:blip r:embed="rId7">
            <a:alphaModFix/>
          </a:blip>
          <a:srcRect b="0" l="0" r="0" t="0"/>
          <a:stretch/>
        </p:blipFill>
        <p:spPr>
          <a:xfrm>
            <a:off x="15003276" y="5187696"/>
            <a:ext cx="4713470" cy="2651326"/>
          </a:xfrm>
          <a:prstGeom prst="rect">
            <a:avLst/>
          </a:prstGeom>
          <a:noFill/>
          <a:ln cap="flat" cmpd="sng" w="9525">
            <a:solidFill>
              <a:srgbClr val="EDC34B"/>
            </a:solidFill>
            <a:prstDash val="solid"/>
            <a:round/>
            <a:headEnd len="med" w="med" type="none"/>
            <a:tailEnd len="med" w="med" type="none"/>
          </a:ln>
        </p:spPr>
      </p:pic>
      <p:grpSp>
        <p:nvGrpSpPr>
          <p:cNvPr id="116" name="Shape 116"/>
          <p:cNvGrpSpPr/>
          <p:nvPr/>
        </p:nvGrpSpPr>
        <p:grpSpPr>
          <a:xfrm>
            <a:off x="12300966" y="5793740"/>
            <a:ext cx="2500884" cy="4892964"/>
            <a:chOff x="12072365" y="5312814"/>
            <a:chExt cx="2815209" cy="5634018"/>
          </a:xfrm>
        </p:grpSpPr>
        <p:pic>
          <p:nvPicPr>
            <p:cNvPr id="117" name="Shape 117"/>
            <p:cNvPicPr preferRelativeResize="0"/>
            <p:nvPr/>
          </p:nvPicPr>
          <p:blipFill rotWithShape="1">
            <a:blip r:embed="rId8">
              <a:alphaModFix/>
            </a:blip>
            <a:srcRect b="0" l="0" r="0" t="0"/>
            <a:stretch/>
          </p:blipFill>
          <p:spPr>
            <a:xfrm>
              <a:off x="12072365" y="5312814"/>
              <a:ext cx="2815209" cy="1991030"/>
            </a:xfrm>
            <a:prstGeom prst="rect">
              <a:avLst/>
            </a:prstGeom>
            <a:noFill/>
            <a:ln cap="flat" cmpd="sng" w="9525">
              <a:solidFill>
                <a:srgbClr val="EDC34B"/>
              </a:solidFill>
              <a:prstDash val="solid"/>
              <a:round/>
              <a:headEnd len="med" w="med" type="none"/>
              <a:tailEnd len="med" w="med" type="none"/>
            </a:ln>
          </p:spPr>
        </p:pic>
        <p:pic>
          <p:nvPicPr>
            <p:cNvPr id="118" name="Shape 118"/>
            <p:cNvPicPr preferRelativeResize="0"/>
            <p:nvPr/>
          </p:nvPicPr>
          <p:blipFill rotWithShape="1">
            <a:blip r:embed="rId9">
              <a:alphaModFix/>
            </a:blip>
            <a:srcRect b="0" l="0" r="0" t="0"/>
            <a:stretch/>
          </p:blipFill>
          <p:spPr>
            <a:xfrm>
              <a:off x="12072365" y="7133967"/>
              <a:ext cx="2815209" cy="1991030"/>
            </a:xfrm>
            <a:prstGeom prst="rect">
              <a:avLst/>
            </a:prstGeom>
            <a:noFill/>
            <a:ln cap="flat" cmpd="sng" w="9525">
              <a:solidFill>
                <a:srgbClr val="EDC34B"/>
              </a:solidFill>
              <a:prstDash val="solid"/>
              <a:round/>
              <a:headEnd len="med" w="med" type="none"/>
              <a:tailEnd len="med" w="med" type="none"/>
            </a:ln>
          </p:spPr>
        </p:pic>
        <p:pic>
          <p:nvPicPr>
            <p:cNvPr id="119" name="Shape 119"/>
            <p:cNvPicPr preferRelativeResize="0"/>
            <p:nvPr/>
          </p:nvPicPr>
          <p:blipFill rotWithShape="1">
            <a:blip r:embed="rId10">
              <a:alphaModFix/>
            </a:blip>
            <a:srcRect b="0" l="0" r="0" t="0"/>
            <a:stretch/>
          </p:blipFill>
          <p:spPr>
            <a:xfrm>
              <a:off x="12072365" y="8955803"/>
              <a:ext cx="2815209" cy="1991030"/>
            </a:xfrm>
            <a:prstGeom prst="rect">
              <a:avLst/>
            </a:prstGeom>
            <a:noFill/>
            <a:ln cap="flat" cmpd="sng" w="9525">
              <a:solidFill>
                <a:srgbClr val="EDC34B"/>
              </a:solidFill>
              <a:prstDash val="solid"/>
              <a:round/>
              <a:headEnd len="med" w="med" type="none"/>
              <a:tailEnd len="med" w="med" type="none"/>
            </a:ln>
          </p:spPr>
        </p:pic>
      </p:grpSp>
      <p:pic>
        <p:nvPicPr>
          <p:cNvPr id="120" name="Shape 120"/>
          <p:cNvPicPr preferRelativeResize="0"/>
          <p:nvPr/>
        </p:nvPicPr>
        <p:blipFill rotWithShape="1">
          <a:blip r:embed="rId11">
            <a:alphaModFix/>
          </a:blip>
          <a:srcRect b="0" l="0" r="0" t="0"/>
          <a:stretch/>
        </p:blipFill>
        <p:spPr>
          <a:xfrm>
            <a:off x="15203304" y="8031336"/>
            <a:ext cx="3540490" cy="2655367"/>
          </a:xfrm>
          <a:prstGeom prst="rect">
            <a:avLst/>
          </a:prstGeom>
          <a:noFill/>
          <a:ln cap="flat" cmpd="sng" w="9525">
            <a:solidFill>
              <a:srgbClr val="EDC34B"/>
            </a:solidFill>
            <a:prstDash val="solid"/>
            <a:round/>
            <a:headEnd len="med" w="med" type="none"/>
            <a:tailEnd len="med" w="med" type="none"/>
          </a:ln>
        </p:spPr>
      </p:pic>
      <p:pic>
        <p:nvPicPr>
          <p:cNvPr id="121" name="Shape 121"/>
          <p:cNvPicPr preferRelativeResize="0"/>
          <p:nvPr/>
        </p:nvPicPr>
        <p:blipFill rotWithShape="1">
          <a:blip r:embed="rId12">
            <a:alphaModFix/>
          </a:blip>
          <a:srcRect b="0" l="0" r="0" t="0"/>
          <a:stretch/>
        </p:blipFill>
        <p:spPr>
          <a:xfrm>
            <a:off x="19157339" y="6125533"/>
            <a:ext cx="3528601" cy="1984838"/>
          </a:xfrm>
          <a:prstGeom prst="rect">
            <a:avLst/>
          </a:prstGeom>
          <a:noFill/>
          <a:ln cap="flat" cmpd="sng" w="9525">
            <a:solidFill>
              <a:srgbClr val="EDC34B"/>
            </a:solidFill>
            <a:prstDash val="solid"/>
            <a:round/>
            <a:headEnd len="med" w="med" type="none"/>
            <a:tailEnd len="med" w="med" type="none"/>
          </a:ln>
        </p:spPr>
      </p:pic>
      <p:sp>
        <p:nvSpPr>
          <p:cNvPr id="122" name="Shape 122"/>
          <p:cNvSpPr/>
          <p:nvPr/>
        </p:nvSpPr>
        <p:spPr>
          <a:xfrm>
            <a:off x="11986640" y="13574828"/>
            <a:ext cx="3443859" cy="1541346"/>
          </a:xfrm>
          <a:prstGeom prst="roundRect">
            <a:avLst>
              <a:gd fmla="val 16667" name="adj"/>
            </a:avLst>
          </a:prstGeom>
          <a:noFill/>
          <a:ln cap="flat" cmpd="sng" w="12700">
            <a:solidFill>
              <a:srgbClr val="EDC34B"/>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b="1" lang="en-US" sz="2000">
                <a:solidFill>
                  <a:srgbClr val="EDC34B"/>
                </a:solidFill>
                <a:latin typeface="Arial"/>
                <a:ea typeface="Arial"/>
                <a:cs typeface="Arial"/>
                <a:sym typeface="Arial"/>
              </a:rPr>
              <a:t>Data Acquisition, stakeholder consultations and training</a:t>
            </a:r>
          </a:p>
        </p:txBody>
      </p:sp>
      <p:sp>
        <p:nvSpPr>
          <p:cNvPr id="123" name="Shape 123"/>
          <p:cNvSpPr/>
          <p:nvPr/>
        </p:nvSpPr>
        <p:spPr>
          <a:xfrm>
            <a:off x="15638084" y="13584353"/>
            <a:ext cx="3443859" cy="1541346"/>
          </a:xfrm>
          <a:prstGeom prst="roundRect">
            <a:avLst>
              <a:gd fmla="val 16667" name="adj"/>
            </a:avLst>
          </a:prstGeom>
          <a:noFill/>
          <a:ln cap="flat" cmpd="sng" w="12700">
            <a:solidFill>
              <a:srgbClr val="EDC34B"/>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b="1" lang="en-US" sz="2000">
                <a:solidFill>
                  <a:srgbClr val="EDC34B"/>
                </a:solidFill>
                <a:latin typeface="Arial"/>
                <a:ea typeface="Arial"/>
                <a:cs typeface="Arial"/>
                <a:sym typeface="Arial"/>
              </a:rPr>
              <a:t>Data processing &amp; analysis, product co-development and validation</a:t>
            </a:r>
          </a:p>
        </p:txBody>
      </p:sp>
      <p:sp>
        <p:nvSpPr>
          <p:cNvPr id="124" name="Shape 124"/>
          <p:cNvSpPr/>
          <p:nvPr/>
        </p:nvSpPr>
        <p:spPr>
          <a:xfrm>
            <a:off x="19317479" y="13567164"/>
            <a:ext cx="3443859" cy="1541346"/>
          </a:xfrm>
          <a:prstGeom prst="roundRect">
            <a:avLst>
              <a:gd fmla="val 16667" name="adj"/>
            </a:avLst>
          </a:prstGeom>
          <a:noFill/>
          <a:ln cap="flat" cmpd="sng" w="12700">
            <a:solidFill>
              <a:srgbClr val="EDC34B"/>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SzPct val="25000"/>
              <a:buNone/>
            </a:pPr>
            <a:r>
              <a:rPr b="1" lang="en-US" sz="2000">
                <a:solidFill>
                  <a:srgbClr val="EDC34B"/>
                </a:solidFill>
                <a:latin typeface="Arial"/>
                <a:ea typeface="Arial"/>
                <a:cs typeface="Arial"/>
                <a:sym typeface="Arial"/>
              </a:rPr>
              <a:t>Products dissemination and integration into decision making processes</a:t>
            </a:r>
          </a:p>
        </p:txBody>
      </p:sp>
      <p:sp>
        <p:nvSpPr>
          <p:cNvPr id="125" name="Shape 125"/>
          <p:cNvSpPr/>
          <p:nvPr/>
        </p:nvSpPr>
        <p:spPr>
          <a:xfrm>
            <a:off x="13708570" y="13087864"/>
            <a:ext cx="8065579" cy="285235"/>
          </a:xfrm>
          <a:prstGeom prst="rightArrow">
            <a:avLst>
              <a:gd fmla="val 50000" name="adj1"/>
              <a:gd fmla="val 50000" name="adj2"/>
            </a:avLst>
          </a:prstGeom>
          <a:solidFill>
            <a:srgbClr val="EDC34B"/>
          </a:solidFill>
          <a:ln cap="flat" cmpd="sng" w="12700">
            <a:solidFill>
              <a:srgbClr val="EDC34B"/>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sz="5530">
              <a:solidFill>
                <a:schemeClr val="lt1"/>
              </a:solidFill>
              <a:latin typeface="Calibri"/>
              <a:ea typeface="Calibri"/>
              <a:cs typeface="Calibri"/>
              <a:sym typeface="Calibri"/>
            </a:endParaRPr>
          </a:p>
        </p:txBody>
      </p:sp>
      <p:pic>
        <p:nvPicPr>
          <p:cNvPr descr="C:\Users\User\Desktop\CCVA STAKEHOLDER WORKSHOP\Photos\20170504_134720.jpg" id="126" name="Shape 126"/>
          <p:cNvPicPr preferRelativeResize="0"/>
          <p:nvPr/>
        </p:nvPicPr>
        <p:blipFill rotWithShape="1">
          <a:blip r:embed="rId13">
            <a:alphaModFix/>
          </a:blip>
          <a:srcRect b="0" l="0" r="0" t="0"/>
          <a:stretch/>
        </p:blipFill>
        <p:spPr>
          <a:xfrm>
            <a:off x="19081943" y="8241896"/>
            <a:ext cx="3679394" cy="2444807"/>
          </a:xfrm>
          <a:prstGeom prst="rect">
            <a:avLst/>
          </a:prstGeom>
          <a:noFill/>
          <a:ln cap="flat" cmpd="sng" w="9525">
            <a:solidFill>
              <a:srgbClr val="EDC34B"/>
            </a:solidFill>
            <a:prstDash val="solid"/>
            <a:round/>
            <a:headEnd len="med" w="med" type="none"/>
            <a:tailEnd len="med" w="med" type="none"/>
          </a:ln>
        </p:spPr>
      </p:pic>
      <p:graphicFrame>
        <p:nvGraphicFramePr>
          <p:cNvPr id="127" name="Shape 127"/>
          <p:cNvGraphicFramePr/>
          <p:nvPr/>
        </p:nvGraphicFramePr>
        <p:xfrm>
          <a:off x="23574375" y="9464302"/>
          <a:ext cx="3000000" cy="3000000"/>
        </p:xfrm>
        <a:graphic>
          <a:graphicData uri="http://schemas.openxmlformats.org/drawingml/2006/table">
            <a:tbl>
              <a:tblPr>
                <a:noFill/>
                <a:tableStyleId>{9B3F7907-F566-4EE2-A474-C9C5D965F4D3}</a:tableStyleId>
              </a:tblPr>
              <a:tblGrid>
                <a:gridCol w="9072025"/>
                <a:gridCol w="1131350"/>
              </a:tblGrid>
              <a:tr h="351500">
                <a:tc>
                  <a:txBody>
                    <a:bodyPr>
                      <a:noAutofit/>
                    </a:bodyPr>
                    <a:lstStyle/>
                    <a:p>
                      <a:pPr indent="0" lvl="0" marL="0" marR="0" rtl="0" algn="l">
                        <a:spcBef>
                          <a:spcPts val="0"/>
                        </a:spcBef>
                        <a:buSzPct val="25000"/>
                        <a:buNone/>
                      </a:pPr>
                      <a:r>
                        <a:rPr b="1" i="0" lang="en-US" sz="2000" u="none" cap="none" strike="noStrike">
                          <a:solidFill>
                            <a:srgbClr val="000000"/>
                          </a:solidFill>
                          <a:latin typeface="Arial"/>
                          <a:ea typeface="Arial"/>
                          <a:cs typeface="Arial"/>
                          <a:sym typeface="Arial"/>
                        </a:rPr>
                        <a:t>Indicator</a:t>
                      </a:r>
                    </a:p>
                  </a:txBody>
                  <a:tcPr marT="9525" marB="0" marR="9525" marL="9525" anchor="b">
                    <a:lnL cap="flat" cmpd="sng" w="12700">
                      <a:solidFill>
                        <a:srgbClr val="EDC34B"/>
                      </a:solidFill>
                      <a:prstDash val="solid"/>
                      <a:round/>
                      <a:headEnd len="med" w="med" type="none"/>
                      <a:tailEnd len="med" w="med" type="none"/>
                    </a:lnL>
                    <a:lnR cap="flat" cmpd="sng" w="12700">
                      <a:solidFill>
                        <a:srgbClr val="EDC34B"/>
                      </a:solidFill>
                      <a:prstDash val="solid"/>
                      <a:round/>
                      <a:headEnd len="med" w="med" type="none"/>
                      <a:tailEnd len="med" w="med" type="none"/>
                    </a:lnR>
                    <a:lnT cap="flat" cmpd="sng" w="12700">
                      <a:solidFill>
                        <a:srgbClr val="EDC34B"/>
                      </a:solidFill>
                      <a:prstDash val="solid"/>
                      <a:round/>
                      <a:headEnd len="med" w="med" type="none"/>
                      <a:tailEnd len="med" w="med" type="none"/>
                    </a:lnT>
                    <a:lnB cap="flat" cmpd="sng" w="12700">
                      <a:solidFill>
                        <a:srgbClr val="EDC34B"/>
                      </a:solidFill>
                      <a:prstDash val="solid"/>
                      <a:round/>
                      <a:headEnd len="med" w="med" type="none"/>
                      <a:tailEnd len="med" w="med" type="none"/>
                    </a:lnB>
                  </a:tcPr>
                </a:tc>
                <a:tc>
                  <a:txBody>
                    <a:bodyPr>
                      <a:noAutofit/>
                    </a:bodyPr>
                    <a:lstStyle/>
                    <a:p>
                      <a:pPr indent="0" lvl="0" marL="0" marR="0" rtl="0" algn="l">
                        <a:spcBef>
                          <a:spcPts val="0"/>
                        </a:spcBef>
                        <a:buSzPct val="25000"/>
                        <a:buNone/>
                      </a:pPr>
                      <a:r>
                        <a:rPr b="1" i="0" lang="en-US" sz="2000" u="none" cap="none" strike="noStrike">
                          <a:solidFill>
                            <a:srgbClr val="000000"/>
                          </a:solidFill>
                          <a:latin typeface="Arial"/>
                          <a:ea typeface="Arial"/>
                          <a:cs typeface="Arial"/>
                          <a:sym typeface="Arial"/>
                        </a:rPr>
                        <a:t>#</a:t>
                      </a:r>
                    </a:p>
                  </a:txBody>
                  <a:tcPr marT="9525" marB="0" marR="9525" marL="9525" anchor="b">
                    <a:lnL cap="flat" cmpd="sng" w="12700">
                      <a:solidFill>
                        <a:srgbClr val="EDC34B"/>
                      </a:solidFill>
                      <a:prstDash val="solid"/>
                      <a:round/>
                      <a:headEnd len="med" w="med" type="none"/>
                      <a:tailEnd len="med" w="med" type="none"/>
                    </a:lnL>
                    <a:lnR cap="flat" cmpd="sng" w="12700">
                      <a:solidFill>
                        <a:srgbClr val="EDC34B"/>
                      </a:solidFill>
                      <a:prstDash val="solid"/>
                      <a:round/>
                      <a:headEnd len="med" w="med" type="none"/>
                      <a:tailEnd len="med" w="med" type="none"/>
                    </a:lnR>
                    <a:lnT cap="flat" cmpd="sng" w="12700">
                      <a:solidFill>
                        <a:srgbClr val="EDC34B"/>
                      </a:solidFill>
                      <a:prstDash val="solid"/>
                      <a:round/>
                      <a:headEnd len="med" w="med" type="none"/>
                      <a:tailEnd len="med" w="med" type="none"/>
                    </a:lnT>
                    <a:lnB cap="flat" cmpd="sng" w="12700">
                      <a:solidFill>
                        <a:srgbClr val="EDC34B"/>
                      </a:solidFill>
                      <a:prstDash val="solid"/>
                      <a:round/>
                      <a:headEnd len="med" w="med" type="none"/>
                      <a:tailEnd len="med" w="med" type="none"/>
                    </a:lnB>
                  </a:tcPr>
                </a:tc>
              </a:tr>
              <a:tr h="1024400">
                <a:tc>
                  <a:txBody>
                    <a:bodyPr>
                      <a:noAutofit/>
                    </a:bodyPr>
                    <a:lstStyle/>
                    <a:p>
                      <a:pPr indent="0" lvl="0" marL="0" marR="0" rtl="0" algn="l">
                        <a:spcBef>
                          <a:spcPts val="0"/>
                        </a:spcBef>
                        <a:buSzPct val="25000"/>
                        <a:buNone/>
                      </a:pPr>
                      <a:r>
                        <a:rPr b="0" i="0" lang="en-US" sz="2000" u="none" cap="none" strike="noStrike">
                          <a:solidFill>
                            <a:srgbClr val="000000"/>
                          </a:solidFill>
                          <a:latin typeface="Arial"/>
                          <a:ea typeface="Arial"/>
                          <a:cs typeface="Arial"/>
                          <a:sym typeface="Arial"/>
                        </a:rPr>
                        <a:t>Number of people trained in climate change adaptation supported by USG assistance</a:t>
                      </a:r>
                    </a:p>
                  </a:txBody>
                  <a:tcPr marT="9525" marB="0" marR="9525" marL="9525" anchor="b">
                    <a:lnL cap="flat" cmpd="sng" w="12700">
                      <a:solidFill>
                        <a:srgbClr val="EDC34B"/>
                      </a:solidFill>
                      <a:prstDash val="solid"/>
                      <a:round/>
                      <a:headEnd len="med" w="med" type="none"/>
                      <a:tailEnd len="med" w="med" type="none"/>
                    </a:lnL>
                    <a:lnR cap="flat" cmpd="sng" w="12700">
                      <a:solidFill>
                        <a:srgbClr val="EDC34B"/>
                      </a:solidFill>
                      <a:prstDash val="solid"/>
                      <a:round/>
                      <a:headEnd len="med" w="med" type="none"/>
                      <a:tailEnd len="med" w="med" type="none"/>
                    </a:lnR>
                    <a:lnT cap="flat" cmpd="sng" w="12700">
                      <a:solidFill>
                        <a:srgbClr val="EDC34B"/>
                      </a:solidFill>
                      <a:prstDash val="solid"/>
                      <a:round/>
                      <a:headEnd len="med" w="med" type="none"/>
                      <a:tailEnd len="med" w="med" type="none"/>
                    </a:lnT>
                    <a:lnB cap="flat" cmpd="sng" w="12700">
                      <a:solidFill>
                        <a:srgbClr val="EDC34B"/>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2000" u="none" cap="none" strike="noStrike">
                          <a:solidFill>
                            <a:srgbClr val="000000"/>
                          </a:solidFill>
                          <a:latin typeface="Arial"/>
                          <a:ea typeface="Arial"/>
                          <a:cs typeface="Arial"/>
                          <a:sym typeface="Arial"/>
                        </a:rPr>
                        <a:t>146</a:t>
                      </a:r>
                    </a:p>
                  </a:txBody>
                  <a:tcPr marT="9525" marB="0" marR="9525" marL="9525" anchor="b">
                    <a:lnL cap="flat" cmpd="sng" w="12700">
                      <a:solidFill>
                        <a:srgbClr val="EDC34B"/>
                      </a:solidFill>
                      <a:prstDash val="solid"/>
                      <a:round/>
                      <a:headEnd len="med" w="med" type="none"/>
                      <a:tailEnd len="med" w="med" type="none"/>
                    </a:lnL>
                    <a:lnR cap="flat" cmpd="sng" w="12700">
                      <a:solidFill>
                        <a:srgbClr val="EDC34B"/>
                      </a:solidFill>
                      <a:prstDash val="solid"/>
                      <a:round/>
                      <a:headEnd len="med" w="med" type="none"/>
                      <a:tailEnd len="med" w="med" type="none"/>
                    </a:lnR>
                    <a:lnT cap="flat" cmpd="sng" w="12700">
                      <a:solidFill>
                        <a:srgbClr val="EDC34B"/>
                      </a:solidFill>
                      <a:prstDash val="solid"/>
                      <a:round/>
                      <a:headEnd len="med" w="med" type="none"/>
                      <a:tailEnd len="med" w="med" type="none"/>
                    </a:lnT>
                    <a:lnB cap="flat" cmpd="sng" w="12700">
                      <a:solidFill>
                        <a:srgbClr val="EDC34B"/>
                      </a:solidFill>
                      <a:prstDash val="solid"/>
                      <a:round/>
                      <a:headEnd len="med" w="med" type="none"/>
                      <a:tailEnd len="med" w="med" type="none"/>
                    </a:lnB>
                  </a:tcPr>
                </a:tc>
              </a:tr>
              <a:tr h="1024400">
                <a:tc>
                  <a:txBody>
                    <a:bodyPr>
                      <a:noAutofit/>
                    </a:bodyPr>
                    <a:lstStyle/>
                    <a:p>
                      <a:pPr indent="0" lvl="0" marL="0" marR="0" rtl="0" algn="l">
                        <a:spcBef>
                          <a:spcPts val="0"/>
                        </a:spcBef>
                        <a:buSzPct val="25000"/>
                        <a:buNone/>
                      </a:pPr>
                      <a:r>
                        <a:rPr b="0" i="0" lang="en-US" sz="2000" u="none" cap="none" strike="noStrike">
                          <a:solidFill>
                            <a:srgbClr val="000000"/>
                          </a:solidFill>
                          <a:latin typeface="Arial"/>
                          <a:ea typeface="Arial"/>
                          <a:cs typeface="Arial"/>
                          <a:sym typeface="Arial"/>
                        </a:rPr>
                        <a:t>Number of institutions with improved capacity to address climate change issues as supported by USG assistance </a:t>
                      </a:r>
                    </a:p>
                  </a:txBody>
                  <a:tcPr marT="9525" marB="0" marR="9525" marL="9525" anchor="b">
                    <a:lnL cap="flat" cmpd="sng" w="12700">
                      <a:solidFill>
                        <a:srgbClr val="EDC34B"/>
                      </a:solidFill>
                      <a:prstDash val="solid"/>
                      <a:round/>
                      <a:headEnd len="med" w="med" type="none"/>
                      <a:tailEnd len="med" w="med" type="none"/>
                    </a:lnL>
                    <a:lnR cap="flat" cmpd="sng" w="12700">
                      <a:solidFill>
                        <a:srgbClr val="EDC34B"/>
                      </a:solidFill>
                      <a:prstDash val="solid"/>
                      <a:round/>
                      <a:headEnd len="med" w="med" type="none"/>
                      <a:tailEnd len="med" w="med" type="none"/>
                    </a:lnR>
                    <a:lnT cap="flat" cmpd="sng" w="12700">
                      <a:solidFill>
                        <a:srgbClr val="EDC34B"/>
                      </a:solidFill>
                      <a:prstDash val="solid"/>
                      <a:round/>
                      <a:headEnd len="med" w="med" type="none"/>
                      <a:tailEnd len="med" w="med" type="none"/>
                    </a:lnT>
                    <a:lnB cap="flat" cmpd="sng" w="12700">
                      <a:solidFill>
                        <a:srgbClr val="EDC34B"/>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2000" u="none" cap="none" strike="noStrike">
                          <a:solidFill>
                            <a:srgbClr val="000000"/>
                          </a:solidFill>
                          <a:latin typeface="Arial"/>
                          <a:ea typeface="Arial"/>
                          <a:cs typeface="Arial"/>
                          <a:sym typeface="Arial"/>
                        </a:rPr>
                        <a:t>4</a:t>
                      </a:r>
                    </a:p>
                  </a:txBody>
                  <a:tcPr marT="9525" marB="0" marR="9525" marL="9525" anchor="b">
                    <a:lnL cap="flat" cmpd="sng" w="12700">
                      <a:solidFill>
                        <a:srgbClr val="EDC34B"/>
                      </a:solidFill>
                      <a:prstDash val="solid"/>
                      <a:round/>
                      <a:headEnd len="med" w="med" type="none"/>
                      <a:tailEnd len="med" w="med" type="none"/>
                    </a:lnL>
                    <a:lnR cap="flat" cmpd="sng" w="12700">
                      <a:solidFill>
                        <a:srgbClr val="EDC34B"/>
                      </a:solidFill>
                      <a:prstDash val="solid"/>
                      <a:round/>
                      <a:headEnd len="med" w="med" type="none"/>
                      <a:tailEnd len="med" w="med" type="none"/>
                    </a:lnR>
                    <a:lnT cap="flat" cmpd="sng" w="12700">
                      <a:solidFill>
                        <a:srgbClr val="EDC34B"/>
                      </a:solidFill>
                      <a:prstDash val="solid"/>
                      <a:round/>
                      <a:headEnd len="med" w="med" type="none"/>
                      <a:tailEnd len="med" w="med" type="none"/>
                    </a:lnT>
                    <a:lnB cap="flat" cmpd="sng" w="12700">
                      <a:solidFill>
                        <a:srgbClr val="EDC34B"/>
                      </a:solidFill>
                      <a:prstDash val="solid"/>
                      <a:round/>
                      <a:headEnd len="med" w="med" type="none"/>
                      <a:tailEnd len="med" w="med" type="none"/>
                    </a:lnB>
                  </a:tcPr>
                </a:tc>
              </a:tr>
              <a:tr h="1365875">
                <a:tc>
                  <a:txBody>
                    <a:bodyPr>
                      <a:noAutofit/>
                    </a:bodyPr>
                    <a:lstStyle/>
                    <a:p>
                      <a:pPr indent="0" lvl="0" marL="0" marR="0" rtl="0" algn="l">
                        <a:spcBef>
                          <a:spcPts val="0"/>
                        </a:spcBef>
                        <a:buSzPct val="25000"/>
                        <a:buNone/>
                      </a:pPr>
                      <a:r>
                        <a:rPr b="0" i="0" lang="en-US" sz="2000" u="none" cap="none" strike="noStrike">
                          <a:solidFill>
                            <a:srgbClr val="000000"/>
                          </a:solidFill>
                          <a:latin typeface="Arial"/>
                          <a:ea typeface="Arial"/>
                          <a:cs typeface="Arial"/>
                          <a:sym typeface="Arial"/>
                        </a:rPr>
                        <a:t>Number of regional stakeholders co-developing climate mitigation and/or adaptation tools, technologies, and methodologies </a:t>
                      </a:r>
                    </a:p>
                  </a:txBody>
                  <a:tcPr marT="9525" marB="0" marR="9525" marL="9525" anchor="b">
                    <a:lnL cap="flat" cmpd="sng" w="12700">
                      <a:solidFill>
                        <a:srgbClr val="EDC34B"/>
                      </a:solidFill>
                      <a:prstDash val="solid"/>
                      <a:round/>
                      <a:headEnd len="med" w="med" type="none"/>
                      <a:tailEnd len="med" w="med" type="none"/>
                    </a:lnL>
                    <a:lnR cap="flat" cmpd="sng" w="12700">
                      <a:solidFill>
                        <a:srgbClr val="EDC34B"/>
                      </a:solidFill>
                      <a:prstDash val="solid"/>
                      <a:round/>
                      <a:headEnd len="med" w="med" type="none"/>
                      <a:tailEnd len="med" w="med" type="none"/>
                    </a:lnR>
                    <a:lnT cap="flat" cmpd="sng" w="12700">
                      <a:solidFill>
                        <a:srgbClr val="EDC34B"/>
                      </a:solidFill>
                      <a:prstDash val="solid"/>
                      <a:round/>
                      <a:headEnd len="med" w="med" type="none"/>
                      <a:tailEnd len="med" w="med" type="none"/>
                    </a:lnT>
                    <a:lnB cap="flat" cmpd="sng" w="12700">
                      <a:solidFill>
                        <a:srgbClr val="EDC34B"/>
                      </a:solidFill>
                      <a:prstDash val="solid"/>
                      <a:round/>
                      <a:headEnd len="med" w="med" type="none"/>
                      <a:tailEnd len="med" w="med" type="none"/>
                    </a:lnB>
                  </a:tcPr>
                </a:tc>
                <a:tc>
                  <a:txBody>
                    <a:bodyPr>
                      <a:noAutofit/>
                    </a:bodyPr>
                    <a:lstStyle/>
                    <a:p>
                      <a:pPr indent="0" lvl="0" marL="0" marR="0" rtl="0" algn="r">
                        <a:spcBef>
                          <a:spcPts val="0"/>
                        </a:spcBef>
                        <a:buSzPct val="25000"/>
                        <a:buNone/>
                      </a:pPr>
                      <a:r>
                        <a:rPr b="0" i="0" lang="en-US" sz="2000" u="none" cap="none" strike="noStrike">
                          <a:solidFill>
                            <a:srgbClr val="000000"/>
                          </a:solidFill>
                          <a:latin typeface="Arial"/>
                          <a:ea typeface="Arial"/>
                          <a:cs typeface="Arial"/>
                          <a:sym typeface="Arial"/>
                        </a:rPr>
                        <a:t>4</a:t>
                      </a:r>
                    </a:p>
                  </a:txBody>
                  <a:tcPr marT="9525" marB="0" marR="9525" marL="9525" anchor="b">
                    <a:lnL cap="flat" cmpd="sng" w="12700">
                      <a:solidFill>
                        <a:srgbClr val="EDC34B"/>
                      </a:solidFill>
                      <a:prstDash val="solid"/>
                      <a:round/>
                      <a:headEnd len="med" w="med" type="none"/>
                      <a:tailEnd len="med" w="med" type="none"/>
                    </a:lnL>
                    <a:lnR cap="flat" cmpd="sng" w="12700">
                      <a:solidFill>
                        <a:srgbClr val="EDC34B"/>
                      </a:solidFill>
                      <a:prstDash val="solid"/>
                      <a:round/>
                      <a:headEnd len="med" w="med" type="none"/>
                      <a:tailEnd len="med" w="med" type="none"/>
                    </a:lnR>
                    <a:lnT cap="flat" cmpd="sng" w="12700">
                      <a:solidFill>
                        <a:srgbClr val="EDC34B"/>
                      </a:solidFill>
                      <a:prstDash val="solid"/>
                      <a:round/>
                      <a:headEnd len="med" w="med" type="none"/>
                      <a:tailEnd len="med" w="med" type="none"/>
                    </a:lnT>
                    <a:lnB cap="flat" cmpd="sng" w="12700">
                      <a:solidFill>
                        <a:srgbClr val="EDC34B"/>
                      </a:solidFill>
                      <a:prstDash val="solid"/>
                      <a:round/>
                      <a:headEnd len="med" w="med" type="none"/>
                      <a:tailEnd len="med" w="med" type="none"/>
                    </a:lnB>
                  </a:tcPr>
                </a:tc>
              </a:tr>
            </a:tbl>
          </a:graphicData>
        </a:graphic>
      </p:graphicFrame>
      <p:pic>
        <p:nvPicPr>
          <p:cNvPr id="128" name="Shape 128"/>
          <p:cNvPicPr preferRelativeResize="0"/>
          <p:nvPr/>
        </p:nvPicPr>
        <p:blipFill rotWithShape="1">
          <a:blip r:embed="rId14">
            <a:alphaModFix/>
          </a:blip>
          <a:srcRect b="0" l="0" r="0" t="0"/>
          <a:stretch/>
        </p:blipFill>
        <p:spPr>
          <a:xfrm>
            <a:off x="30180153" y="21239829"/>
            <a:ext cx="1482323" cy="1606221"/>
          </a:xfrm>
          <a:prstGeom prst="rect">
            <a:avLst/>
          </a:prstGeom>
          <a:noFill/>
          <a:ln>
            <a:noFill/>
          </a:ln>
        </p:spPr>
      </p:pic>
      <p:pic>
        <p:nvPicPr>
          <p:cNvPr id="129" name="Shape 129"/>
          <p:cNvPicPr preferRelativeResize="0"/>
          <p:nvPr/>
        </p:nvPicPr>
        <p:blipFill rotWithShape="1">
          <a:blip r:embed="rId15">
            <a:alphaModFix/>
          </a:blip>
          <a:srcRect b="0" l="0" r="0" t="0"/>
          <a:stretch/>
        </p:blipFill>
        <p:spPr>
          <a:xfrm>
            <a:off x="25652004" y="21366498"/>
            <a:ext cx="1353650" cy="1353650"/>
          </a:xfrm>
          <a:prstGeom prst="rect">
            <a:avLst/>
          </a:prstGeom>
          <a:noFill/>
          <a:ln>
            <a:noFill/>
          </a:ln>
        </p:spPr>
      </p:pic>
      <p:pic>
        <p:nvPicPr>
          <p:cNvPr id="130" name="Shape 130"/>
          <p:cNvPicPr preferRelativeResize="0"/>
          <p:nvPr/>
        </p:nvPicPr>
        <p:blipFill rotWithShape="1">
          <a:blip r:embed="rId16">
            <a:alphaModFix/>
          </a:blip>
          <a:srcRect b="0" l="0" r="0" t="0"/>
          <a:stretch/>
        </p:blipFill>
        <p:spPr>
          <a:xfrm>
            <a:off x="31783865" y="21504626"/>
            <a:ext cx="2389364" cy="1226540"/>
          </a:xfrm>
          <a:prstGeom prst="rect">
            <a:avLst/>
          </a:prstGeom>
          <a:noFill/>
          <a:ln>
            <a:noFill/>
          </a:ln>
        </p:spPr>
      </p:pic>
      <p:pic>
        <p:nvPicPr>
          <p:cNvPr id="131" name="Shape 131"/>
          <p:cNvPicPr preferRelativeResize="0"/>
          <p:nvPr/>
        </p:nvPicPr>
        <p:blipFill rotWithShape="1">
          <a:blip r:embed="rId17">
            <a:alphaModFix/>
          </a:blip>
          <a:srcRect b="0" l="0" r="0" t="50000"/>
          <a:stretch/>
        </p:blipFill>
        <p:spPr>
          <a:xfrm>
            <a:off x="27021025" y="21417790"/>
            <a:ext cx="3138452" cy="1211083"/>
          </a:xfrm>
          <a:prstGeom prst="rect">
            <a:avLst/>
          </a:prstGeom>
          <a:noFill/>
          <a:ln>
            <a:noFill/>
          </a:ln>
        </p:spPr>
      </p:pic>
      <p:pic>
        <p:nvPicPr>
          <p:cNvPr descr="C:\Users\servir\Downloads\CHG Logo.png" id="132" name="Shape 132"/>
          <p:cNvPicPr preferRelativeResize="0"/>
          <p:nvPr/>
        </p:nvPicPr>
        <p:blipFill rotWithShape="1">
          <a:blip r:embed="rId18">
            <a:alphaModFix/>
          </a:blip>
          <a:srcRect b="0" l="0" r="0" t="0"/>
          <a:stretch/>
        </p:blipFill>
        <p:spPr>
          <a:xfrm>
            <a:off x="23088600" y="21354275"/>
            <a:ext cx="2578899" cy="12897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